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5"/>
  </p:notesMasterIdLst>
  <p:sldIdLst>
    <p:sldId id="256" r:id="rId2"/>
    <p:sldId id="284" r:id="rId3"/>
    <p:sldId id="257" r:id="rId4"/>
    <p:sldId id="285" r:id="rId5"/>
    <p:sldId id="286" r:id="rId6"/>
    <p:sldId id="287" r:id="rId7"/>
    <p:sldId id="288" r:id="rId8"/>
    <p:sldId id="289" r:id="rId9"/>
    <p:sldId id="290" r:id="rId10"/>
    <p:sldId id="291" r:id="rId11"/>
    <p:sldId id="292" r:id="rId12"/>
    <p:sldId id="293" r:id="rId13"/>
    <p:sldId id="262" r:id="rId14"/>
    <p:sldId id="294" r:id="rId15"/>
    <p:sldId id="296" r:id="rId16"/>
    <p:sldId id="295" r:id="rId17"/>
    <p:sldId id="297" r:id="rId18"/>
    <p:sldId id="299" r:id="rId19"/>
    <p:sldId id="298" r:id="rId20"/>
    <p:sldId id="300" r:id="rId21"/>
    <p:sldId id="301" r:id="rId22"/>
    <p:sldId id="313" r:id="rId23"/>
    <p:sldId id="303" r:id="rId24"/>
    <p:sldId id="304" r:id="rId25"/>
    <p:sldId id="305" r:id="rId26"/>
    <p:sldId id="312" r:id="rId27"/>
    <p:sldId id="307" r:id="rId28"/>
    <p:sldId id="308" r:id="rId29"/>
    <p:sldId id="309" r:id="rId30"/>
    <p:sldId id="311" r:id="rId31"/>
    <p:sldId id="314" r:id="rId32"/>
    <p:sldId id="315" r:id="rId33"/>
    <p:sldId id="317" r:id="rId34"/>
    <p:sldId id="316" r:id="rId35"/>
    <p:sldId id="318" r:id="rId36"/>
    <p:sldId id="319" r:id="rId37"/>
    <p:sldId id="320" r:id="rId38"/>
    <p:sldId id="322" r:id="rId39"/>
    <p:sldId id="321" r:id="rId40"/>
    <p:sldId id="323" r:id="rId41"/>
    <p:sldId id="324" r:id="rId42"/>
    <p:sldId id="327" r:id="rId43"/>
    <p:sldId id="325" r:id="rId44"/>
    <p:sldId id="328" r:id="rId45"/>
    <p:sldId id="329" r:id="rId46"/>
    <p:sldId id="331" r:id="rId47"/>
    <p:sldId id="337" r:id="rId48"/>
    <p:sldId id="336" r:id="rId49"/>
    <p:sldId id="332" r:id="rId50"/>
    <p:sldId id="333" r:id="rId51"/>
    <p:sldId id="335" r:id="rId52"/>
    <p:sldId id="334" r:id="rId53"/>
    <p:sldId id="279" r:id="rId54"/>
  </p:sldIdLst>
  <p:sldSz cx="9144000" cy="5143500" type="screen16x9"/>
  <p:notesSz cx="6858000" cy="9144000"/>
  <p:embeddedFontLst>
    <p:embeddedFont>
      <p:font typeface="Calibri Light" panose="020F0302020204030204" pitchFamily="34" charset="0"/>
      <p:regular r:id="rId56"/>
      <p:italic r:id="rId57"/>
    </p:embeddedFont>
    <p:embeddedFont>
      <p:font typeface="Nixie One" panose="020B0604020202020204" charset="0"/>
      <p:regular r:id="rId58"/>
    </p:embeddedFont>
    <p:embeddedFont>
      <p:font typeface="Calibri" panose="020F0502020204030204" pitchFamily="34" charset="0"/>
      <p:regular r:id="rId59"/>
      <p:bold r:id="rId60"/>
      <p:italic r:id="rId61"/>
      <p:boldItalic r:id="rId62"/>
    </p:embeddedFont>
    <p:embeddedFont>
      <p:font typeface="Inconsolata" panose="020B0604020202020204" charset="0"/>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E8A5D9-7F10-4789-9552-59BB23ED358B}">
  <a:tblStyle styleId="{37E8A5D9-7F10-4789-9552-59BB23ED358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39" autoAdjust="0"/>
    <p:restoredTop sz="94660"/>
  </p:normalViewPr>
  <p:slideViewPr>
    <p:cSldViewPr snapToGrid="0">
      <p:cViewPr varScale="1">
        <p:scale>
          <a:sx n="111" d="100"/>
          <a:sy n="111" d="100"/>
        </p:scale>
        <p:origin x="605"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t>Weights effect on the Smoothness of the final mesh</a:t>
            </a:r>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Low density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Sheet1!$A$2:$A$7</c:f>
              <c:strCache>
                <c:ptCount val="6"/>
                <c:pt idx="0">
                  <c:v>Weights (A)</c:v>
                </c:pt>
                <c:pt idx="1">
                  <c:v>Weights (B)</c:v>
                </c:pt>
                <c:pt idx="2">
                  <c:v>Weights (C)</c:v>
                </c:pt>
                <c:pt idx="3">
                  <c:v>Weights (D)</c:v>
                </c:pt>
                <c:pt idx="4">
                  <c:v>Weights (E)</c:v>
                </c:pt>
                <c:pt idx="5">
                  <c:v>Weights (F)</c:v>
                </c:pt>
              </c:strCache>
            </c:strRef>
          </c:cat>
          <c:val>
            <c:numRef>
              <c:f>Sheet1!$B$2:$B$7</c:f>
              <c:numCache>
                <c:formatCode>General</c:formatCode>
                <c:ptCount val="6"/>
                <c:pt idx="0">
                  <c:v>40</c:v>
                </c:pt>
                <c:pt idx="1">
                  <c:v>70</c:v>
                </c:pt>
                <c:pt idx="2">
                  <c:v>60</c:v>
                </c:pt>
                <c:pt idx="3">
                  <c:v>70</c:v>
                </c:pt>
                <c:pt idx="4">
                  <c:v>90</c:v>
                </c:pt>
                <c:pt idx="5">
                  <c:v>90</c:v>
                </c:pt>
              </c:numCache>
            </c:numRef>
          </c:val>
        </c:ser>
        <c:ser>
          <c:idx val="1"/>
          <c:order val="1"/>
          <c:tx>
            <c:strRef>
              <c:f>Sheet1!$C$1</c:f>
              <c:strCache>
                <c:ptCount val="1"/>
                <c:pt idx="0">
                  <c:v>High density</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Sheet1!$A$2:$A$7</c:f>
              <c:strCache>
                <c:ptCount val="6"/>
                <c:pt idx="0">
                  <c:v>Weights (A)</c:v>
                </c:pt>
                <c:pt idx="1">
                  <c:v>Weights (B)</c:v>
                </c:pt>
                <c:pt idx="2">
                  <c:v>Weights (C)</c:v>
                </c:pt>
                <c:pt idx="3">
                  <c:v>Weights (D)</c:v>
                </c:pt>
                <c:pt idx="4">
                  <c:v>Weights (E)</c:v>
                </c:pt>
                <c:pt idx="5">
                  <c:v>Weights (F)</c:v>
                </c:pt>
              </c:strCache>
            </c:strRef>
          </c:cat>
          <c:val>
            <c:numRef>
              <c:f>Sheet1!$C$2:$C$7</c:f>
              <c:numCache>
                <c:formatCode>General</c:formatCode>
                <c:ptCount val="6"/>
                <c:pt idx="0">
                  <c:v>40</c:v>
                </c:pt>
                <c:pt idx="1">
                  <c:v>60</c:v>
                </c:pt>
                <c:pt idx="2">
                  <c:v>50</c:v>
                </c:pt>
                <c:pt idx="3">
                  <c:v>85</c:v>
                </c:pt>
                <c:pt idx="4">
                  <c:v>80</c:v>
                </c:pt>
                <c:pt idx="5">
                  <c:v>85</c:v>
                </c:pt>
              </c:numCache>
            </c:numRef>
          </c:val>
        </c:ser>
        <c:dLbls>
          <c:dLblPos val="outEnd"/>
          <c:showLegendKey val="0"/>
          <c:showVal val="1"/>
          <c:showCatName val="0"/>
          <c:showSerName val="0"/>
          <c:showPercent val="0"/>
          <c:showBubbleSize val="0"/>
        </c:dLbls>
        <c:gapWidth val="100"/>
        <c:overlap val="-24"/>
        <c:axId val="326856240"/>
        <c:axId val="326850752"/>
      </c:barChart>
      <c:catAx>
        <c:axId val="326856240"/>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US"/>
                  <a:t>Weight group</a:t>
                </a:r>
              </a:p>
            </c:rich>
          </c:tx>
          <c:layout/>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326850752"/>
        <c:crosses val="autoZero"/>
        <c:auto val="1"/>
        <c:lblAlgn val="ctr"/>
        <c:lblOffset val="100"/>
        <c:noMultiLvlLbl val="0"/>
      </c:catAx>
      <c:valAx>
        <c:axId val="326850752"/>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US"/>
                  <a:t>Smoothness</a:t>
                </a:r>
              </a:p>
            </c:rich>
          </c:tx>
          <c:layout/>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32685624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Smoothness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dPt>
          <c:dPt>
            <c:idx val="1"/>
            <c:bubble3D val="0"/>
            <c:spPr>
              <a:solidFill>
                <a:schemeClr val="accent2"/>
              </a:solidFill>
              <a:ln>
                <a:noFill/>
              </a:ln>
              <a:effectLst>
                <a:outerShdw blurRad="254000" sx="102000" sy="102000" algn="ctr" rotWithShape="0">
                  <a:prstClr val="black">
                    <a:alpha val="20000"/>
                  </a:prstClr>
                </a:outerShdw>
              </a:effectLst>
              <a:sp3d/>
            </c:spPr>
          </c:dPt>
          <c:dPt>
            <c:idx val="2"/>
            <c:bubble3D val="0"/>
            <c:spPr>
              <a:solidFill>
                <a:schemeClr val="accent3"/>
              </a:solidFill>
              <a:ln>
                <a:noFill/>
              </a:ln>
              <a:effectLst>
                <a:outerShdw blurRad="254000" sx="102000" sy="102000" algn="ctr" rotWithShape="0">
                  <a:prstClr val="black">
                    <a:alpha val="20000"/>
                  </a:prstClr>
                </a:outerShdw>
              </a:effectLst>
              <a:sp3d/>
            </c:spPr>
          </c:dPt>
          <c:dPt>
            <c:idx val="3"/>
            <c:bubble3D val="0"/>
            <c:spPr>
              <a:solidFill>
                <a:schemeClr val="accent4"/>
              </a:solidFill>
              <a:ln>
                <a:noFill/>
              </a:ln>
              <a:effectLst>
                <a:outerShdw blurRad="254000" sx="102000" sy="102000" algn="ctr" rotWithShape="0">
                  <a:prstClr val="black">
                    <a:alpha val="20000"/>
                  </a:prstClr>
                </a:outerShdw>
              </a:effectLst>
              <a:sp3d/>
            </c:spPr>
          </c:dPt>
          <c:dPt>
            <c:idx val="4"/>
            <c:bubble3D val="0"/>
            <c:spPr>
              <a:solidFill>
                <a:schemeClr val="accent5"/>
              </a:solidFill>
              <a:ln>
                <a:noFill/>
              </a:ln>
              <a:effectLst>
                <a:outerShdw blurRad="254000" sx="102000" sy="102000" algn="ctr" rotWithShape="0">
                  <a:prstClr val="black">
                    <a:alpha val="20000"/>
                  </a:prstClr>
                </a:outerShdw>
              </a:effectLst>
              <a:sp3d/>
            </c:spPr>
          </c:dPt>
          <c:dPt>
            <c:idx val="5"/>
            <c:bubble3D val="0"/>
            <c:explosion val="37"/>
            <c:spPr>
              <a:solidFill>
                <a:schemeClr val="accent6"/>
              </a:solidFill>
              <a:ln>
                <a:noFill/>
              </a:ln>
              <a:effectLst>
                <a:outerShdw blurRad="254000" sx="102000" sy="102000" algn="ctr" rotWithShape="0">
                  <a:prstClr val="black">
                    <a:alpha val="20000"/>
                  </a:prstClr>
                </a:outerShdw>
              </a:effectLst>
              <a:sp3d/>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Sheet1!$A$2:$A$7</c:f>
              <c:strCache>
                <c:ptCount val="6"/>
                <c:pt idx="0">
                  <c:v>Weights ( A )</c:v>
                </c:pt>
                <c:pt idx="1">
                  <c:v>Weights ( B )</c:v>
                </c:pt>
                <c:pt idx="2">
                  <c:v>Weights ( C )</c:v>
                </c:pt>
                <c:pt idx="3">
                  <c:v>Weights ( D )</c:v>
                </c:pt>
                <c:pt idx="4">
                  <c:v>Weights ( E )</c:v>
                </c:pt>
                <c:pt idx="5">
                  <c:v>Weights ( F )</c:v>
                </c:pt>
              </c:strCache>
            </c:strRef>
          </c:cat>
          <c:val>
            <c:numRef>
              <c:f>Sheet1!$B$2:$B$7</c:f>
              <c:numCache>
                <c:formatCode>General</c:formatCode>
                <c:ptCount val="6"/>
                <c:pt idx="0">
                  <c:v>80</c:v>
                </c:pt>
                <c:pt idx="1">
                  <c:v>130</c:v>
                </c:pt>
                <c:pt idx="2">
                  <c:v>110</c:v>
                </c:pt>
                <c:pt idx="3">
                  <c:v>155</c:v>
                </c:pt>
                <c:pt idx="4">
                  <c:v>170</c:v>
                </c:pt>
                <c:pt idx="5">
                  <c:v>180</c:v>
                </c:pt>
              </c:numCache>
            </c:numRef>
          </c:val>
        </c:ser>
        <c:dLbls>
          <c:dLblPos val="ctr"/>
          <c:showLegendKey val="0"/>
          <c:showVal val="0"/>
          <c:showCatName val="0"/>
          <c:showSerName val="0"/>
          <c:showPercent val="1"/>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US"/>
              <a:t>Boundary Smoothness  to number of iterations.</a:t>
            </a:r>
          </a:p>
        </c:rich>
      </c:tx>
      <c:layout>
        <c:manualLayout>
          <c:xMode val="edge"/>
          <c:yMode val="edge"/>
          <c:x val="0.14205901535035392"/>
          <c:y val="6.5854264234810733E-3"/>
        </c:manualLayout>
      </c:layout>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9.5004374453193333E-2"/>
          <c:y val="0.11002862853887038"/>
          <c:w val="0.85844683050982251"/>
          <c:h val="0.7296587926509186"/>
        </c:manualLayout>
      </c:layout>
      <c:lineChart>
        <c:grouping val="standard"/>
        <c:varyColors val="0"/>
        <c:ser>
          <c:idx val="0"/>
          <c:order val="0"/>
          <c:tx>
            <c:strRef>
              <c:f>Sheet1!$B$1</c:f>
              <c:strCache>
                <c:ptCount val="1"/>
                <c:pt idx="0">
                  <c:v>Low density</c:v>
                </c:pt>
              </c:strCache>
            </c:strRef>
          </c:tx>
          <c:spPr>
            <a:ln w="22225" cap="rnd" cmpd="sng" algn="ctr">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strRef>
              <c:f>Sheet1!$A$2:$A$10</c:f>
              <c:strCache>
                <c:ptCount val="9"/>
                <c:pt idx="0">
                  <c:v>Iteration 1</c:v>
                </c:pt>
                <c:pt idx="1">
                  <c:v>Iteration 2</c:v>
                </c:pt>
                <c:pt idx="2">
                  <c:v>Iteration 3</c:v>
                </c:pt>
                <c:pt idx="3">
                  <c:v>Iteration 4</c:v>
                </c:pt>
                <c:pt idx="4">
                  <c:v>Iteration 5</c:v>
                </c:pt>
                <c:pt idx="5">
                  <c:v>Iteration 6</c:v>
                </c:pt>
                <c:pt idx="6">
                  <c:v>Iteration 7</c:v>
                </c:pt>
                <c:pt idx="7">
                  <c:v>Iteration 8</c:v>
                </c:pt>
                <c:pt idx="8">
                  <c:v>Iteration 8</c:v>
                </c:pt>
              </c:strCache>
            </c:strRef>
          </c:cat>
          <c:val>
            <c:numRef>
              <c:f>Sheet1!$B$2:$B$10</c:f>
              <c:numCache>
                <c:formatCode>General</c:formatCode>
                <c:ptCount val="9"/>
                <c:pt idx="0">
                  <c:v>50</c:v>
                </c:pt>
                <c:pt idx="1">
                  <c:v>65</c:v>
                </c:pt>
                <c:pt idx="2">
                  <c:v>77</c:v>
                </c:pt>
                <c:pt idx="3">
                  <c:v>85</c:v>
                </c:pt>
                <c:pt idx="4">
                  <c:v>85</c:v>
                </c:pt>
                <c:pt idx="5">
                  <c:v>75</c:v>
                </c:pt>
                <c:pt idx="6">
                  <c:v>70</c:v>
                </c:pt>
                <c:pt idx="7">
                  <c:v>65</c:v>
                </c:pt>
                <c:pt idx="8">
                  <c:v>60</c:v>
                </c:pt>
              </c:numCache>
            </c:numRef>
          </c:val>
          <c:smooth val="0"/>
        </c:ser>
        <c:ser>
          <c:idx val="1"/>
          <c:order val="1"/>
          <c:tx>
            <c:strRef>
              <c:f>Sheet1!$C$1</c:f>
              <c:strCache>
                <c:ptCount val="1"/>
                <c:pt idx="0">
                  <c:v>High density</c:v>
                </c:pt>
              </c:strCache>
            </c:strRef>
          </c:tx>
          <c:spPr>
            <a:ln w="22225" cap="rnd" cmpd="sng" algn="ctr">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strRef>
              <c:f>Sheet1!$A$2:$A$10</c:f>
              <c:strCache>
                <c:ptCount val="9"/>
                <c:pt idx="0">
                  <c:v>Iteration 1</c:v>
                </c:pt>
                <c:pt idx="1">
                  <c:v>Iteration 2</c:v>
                </c:pt>
                <c:pt idx="2">
                  <c:v>Iteration 3</c:v>
                </c:pt>
                <c:pt idx="3">
                  <c:v>Iteration 4</c:v>
                </c:pt>
                <c:pt idx="4">
                  <c:v>Iteration 5</c:v>
                </c:pt>
                <c:pt idx="5">
                  <c:v>Iteration 6</c:v>
                </c:pt>
                <c:pt idx="6">
                  <c:v>Iteration 7</c:v>
                </c:pt>
                <c:pt idx="7">
                  <c:v>Iteration 8</c:v>
                </c:pt>
                <c:pt idx="8">
                  <c:v>Iteration 8</c:v>
                </c:pt>
              </c:strCache>
            </c:strRef>
          </c:cat>
          <c:val>
            <c:numRef>
              <c:f>Sheet1!$C$2:$C$10</c:f>
              <c:numCache>
                <c:formatCode>General</c:formatCode>
                <c:ptCount val="9"/>
                <c:pt idx="0">
                  <c:v>25</c:v>
                </c:pt>
                <c:pt idx="1">
                  <c:v>40</c:v>
                </c:pt>
                <c:pt idx="2">
                  <c:v>65</c:v>
                </c:pt>
                <c:pt idx="3">
                  <c:v>80</c:v>
                </c:pt>
                <c:pt idx="4">
                  <c:v>80</c:v>
                </c:pt>
                <c:pt idx="5">
                  <c:v>80</c:v>
                </c:pt>
                <c:pt idx="6">
                  <c:v>70</c:v>
                </c:pt>
                <c:pt idx="7">
                  <c:v>60</c:v>
                </c:pt>
                <c:pt idx="8">
                  <c:v>50</c:v>
                </c:pt>
              </c:numCache>
            </c:numRef>
          </c:val>
          <c:smooth val="0"/>
        </c:ser>
        <c:dLbls>
          <c:dLblPos val="ctr"/>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338134064"/>
        <c:axId val="338130536"/>
      </c:lineChart>
      <c:catAx>
        <c:axId val="338134064"/>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r>
                  <a:rPr lang="en-US"/>
                  <a:t>Iteration Number</a:t>
                </a:r>
              </a:p>
            </c:rich>
          </c:tx>
          <c:layout/>
          <c:overlay val="0"/>
          <c:spPr>
            <a:noFill/>
            <a:ln>
              <a:noFill/>
            </a:ln>
            <a:effectLst/>
          </c:spPr>
          <c:txPr>
            <a:bodyPr rot="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338130536"/>
        <c:crosses val="autoZero"/>
        <c:auto val="1"/>
        <c:lblAlgn val="ctr"/>
        <c:lblOffset val="100"/>
        <c:noMultiLvlLbl val="0"/>
      </c:catAx>
      <c:valAx>
        <c:axId val="338130536"/>
        <c:scaling>
          <c:orientation val="minMax"/>
        </c:scaling>
        <c:delete val="0"/>
        <c:axPos val="l"/>
        <c:title>
          <c:tx>
            <c:rich>
              <a:bodyPr rot="-540000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r>
                  <a:rPr lang="en-US"/>
                  <a:t>Boundary Smoothness</a:t>
                </a:r>
              </a:p>
            </c:rich>
          </c:tx>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338134064"/>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Accuracy of locating the blend region </a:t>
            </a:r>
          </a:p>
        </c:rich>
      </c:tx>
      <c:layout>
        <c:manualLayout>
          <c:xMode val="edge"/>
          <c:yMode val="edge"/>
          <c:x val="0.44877219588622852"/>
          <c:y val="1.893939393939394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Accuracy</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Sheet1!$A$2:$A$6</c:f>
              <c:strCache>
                <c:ptCount val="5"/>
                <c:pt idx="0">
                  <c:v>1 Iteration of subdivision</c:v>
                </c:pt>
                <c:pt idx="1">
                  <c:v>2 Iterations of subdivision</c:v>
                </c:pt>
                <c:pt idx="2">
                  <c:v>3 Iterations of subdivision</c:v>
                </c:pt>
                <c:pt idx="3">
                  <c:v>4 Iterations of subdivision</c:v>
                </c:pt>
                <c:pt idx="4">
                  <c:v>5 Iterations of subdivision</c:v>
                </c:pt>
              </c:strCache>
            </c:strRef>
          </c:cat>
          <c:val>
            <c:numRef>
              <c:f>Sheet1!$B$2:$B$6</c:f>
              <c:numCache>
                <c:formatCode>General</c:formatCode>
                <c:ptCount val="5"/>
                <c:pt idx="0">
                  <c:v>60</c:v>
                </c:pt>
                <c:pt idx="1">
                  <c:v>65</c:v>
                </c:pt>
                <c:pt idx="2">
                  <c:v>70</c:v>
                </c:pt>
                <c:pt idx="3">
                  <c:v>75</c:v>
                </c:pt>
                <c:pt idx="4">
                  <c:v>80</c:v>
                </c:pt>
              </c:numCache>
            </c:numRef>
          </c:val>
        </c:ser>
        <c:dLbls>
          <c:dLblPos val="inEnd"/>
          <c:showLegendKey val="0"/>
          <c:showVal val="1"/>
          <c:showCatName val="0"/>
          <c:showSerName val="0"/>
          <c:showPercent val="0"/>
          <c:showBubbleSize val="0"/>
        </c:dLbls>
        <c:gapWidth val="65"/>
        <c:axId val="338134456"/>
        <c:axId val="338130928"/>
      </c:barChart>
      <c:catAx>
        <c:axId val="338134456"/>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a:t>Subdivision level</a:t>
                </a:r>
              </a:p>
            </c:rich>
          </c:tx>
          <c:layout/>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338130928"/>
        <c:crosses val="autoZero"/>
        <c:auto val="1"/>
        <c:lblAlgn val="ctr"/>
        <c:lblOffset val="100"/>
        <c:noMultiLvlLbl val="0"/>
      </c:catAx>
      <c:valAx>
        <c:axId val="338130928"/>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338134456"/>
        <c:crosses val="autoZero"/>
        <c:crossBetween val="between"/>
      </c:valAx>
      <c:dTable>
        <c:showHorzBorder val="1"/>
        <c:showVertBorder val="1"/>
        <c:showOutline val="1"/>
        <c:showKeys val="1"/>
        <c:spPr>
          <a:noFill/>
          <a:ln w="9525">
            <a:solidFill>
              <a:schemeClr val="dk1">
                <a:lumMod val="35000"/>
                <a:lumOff val="65000"/>
              </a:schemeClr>
            </a:solidFill>
          </a:ln>
          <a:effectLst/>
        </c:spPr>
        <c:txPr>
          <a:bodyPr rot="0" spcFirstLastPara="1" vertOverflow="ellipsis" vert="horz" wrap="square" anchor="ctr" anchorCtr="1"/>
          <a:lstStyle/>
          <a:p>
            <a:pPr rtl="0">
              <a:defRPr sz="1197" b="0" i="0" u="none" strike="noStrike" kern="1200" baseline="0">
                <a:solidFill>
                  <a:schemeClr val="dk1">
                    <a:lumMod val="75000"/>
                    <a:lumOff val="25000"/>
                  </a:schemeClr>
                </a:solidFill>
                <a:latin typeface="+mn-lt"/>
                <a:ea typeface="+mn-ea"/>
                <a:cs typeface="+mn-cs"/>
              </a:defRPr>
            </a:pPr>
            <a:endParaRPr lang="en-US"/>
          </a:p>
        </c:txPr>
      </c:dTable>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97451022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06902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42227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59031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20804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37544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7" name="Shape 4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44184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79346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75964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55592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57630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00874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66383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70911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11794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56272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85577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62493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83089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38795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78513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21435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35982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80016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93441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1" name="Shape 4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74693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29349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63537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29066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17418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82605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20570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432E64"/>
        </a:solidFill>
        <a:effectLst/>
      </p:bgPr>
    </p:bg>
    <p:spTree>
      <p:nvGrpSpPr>
        <p:cNvPr id="1" name="Shape 9"/>
        <p:cNvGrpSpPr/>
        <p:nvPr/>
      </p:nvGrpSpPr>
      <p:grpSpPr>
        <a:xfrm>
          <a:off x="0" y="0"/>
          <a:ext cx="0" cy="0"/>
          <a:chOff x="0" y="0"/>
          <a:chExt cx="0" cy="0"/>
        </a:xfrm>
      </p:grpSpPr>
      <p:sp>
        <p:nvSpPr>
          <p:cNvPr id="10" name="Shape 10"/>
          <p:cNvSpPr/>
          <p:nvPr/>
        </p:nvSpPr>
        <p:spPr>
          <a:xfrm>
            <a:off x="5642650" y="1196950"/>
            <a:ext cx="1796700" cy="1796700"/>
          </a:xfrm>
          <a:prstGeom prst="ellipse">
            <a:avLst/>
          </a:prstGeom>
          <a:solidFill>
            <a:srgbClr val="51387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8761400" y="1539876"/>
            <a:ext cx="505800" cy="505800"/>
          </a:xfrm>
          <a:prstGeom prst="ellipse">
            <a:avLst/>
          </a:pr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955250" y="3661200"/>
            <a:ext cx="1159800" cy="1159800"/>
          </a:xfrm>
          <a:prstGeom prst="ellipse">
            <a:avLst/>
          </a:prstGeom>
          <a:noFill/>
          <a:ln w="9525" cap="flat" cmpd="sng">
            <a:solidFill>
              <a:srgbClr val="C20E9B"/>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7845352" y="1685552"/>
            <a:ext cx="1559612" cy="1559612"/>
          </a:xfrm>
          <a:custGeom>
            <a:avLst/>
            <a:gdLst/>
            <a:ahLst/>
            <a:cxnLst/>
            <a:rect l="0" t="0" r="0" b="0"/>
            <a:pathLst>
              <a:path w="73610" h="73610" extrusionOk="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00B4C2"/>
              </a:solidFill>
            </a:endParaRPr>
          </a:p>
        </p:txBody>
      </p:sp>
      <p:sp>
        <p:nvSpPr>
          <p:cNvPr id="14" name="Shape 14"/>
          <p:cNvSpPr/>
          <p:nvPr/>
        </p:nvSpPr>
        <p:spPr>
          <a:xfrm>
            <a:off x="6736351" y="1301392"/>
            <a:ext cx="1159800" cy="1003500"/>
          </a:xfrm>
          <a:prstGeom prst="triangle">
            <a:avLst>
              <a:gd name="adj" fmla="val 50000"/>
            </a:avLst>
          </a:prstGeom>
          <a:noFill/>
          <a:ln w="9525" cap="flat" cmpd="sng">
            <a:solidFill>
              <a:srgbClr val="C20E9B"/>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rot="-10799123">
            <a:off x="-359856" y="1954148"/>
            <a:ext cx="1176000" cy="1117800"/>
          </a:xfrm>
          <a:prstGeom prst="pentagon">
            <a:avLst>
              <a:gd name="hf" fmla="val 105146"/>
              <a:gd name="vf" fmla="val 110557"/>
            </a:avLst>
          </a:prstGeom>
          <a:noFill/>
          <a:ln w="114300" cap="flat" cmpd="sng">
            <a:solidFill>
              <a:srgbClr val="FF9900"/>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rot="-899880">
            <a:off x="1365793" y="1978994"/>
            <a:ext cx="1829316" cy="1738722"/>
          </a:xfrm>
          <a:prstGeom prst="pentagon">
            <a:avLst>
              <a:gd name="hf" fmla="val 105146"/>
              <a:gd name="vf" fmla="val 110557"/>
            </a:avLst>
          </a:prstGeom>
          <a:solidFill>
            <a:srgbClr val="51387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1592400" y="904800"/>
            <a:ext cx="1796700" cy="17967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29200" y="3014525"/>
            <a:ext cx="1226592" cy="1226592"/>
          </a:xfrm>
          <a:custGeom>
            <a:avLst/>
            <a:gdLst/>
            <a:ahLst/>
            <a:cxnLst/>
            <a:rect l="0" t="0" r="0" b="0"/>
            <a:pathLst>
              <a:path w="75903" h="75903" extrusionOk="0">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396172" y="1378560"/>
            <a:ext cx="1424722" cy="1424722"/>
          </a:xfrm>
          <a:custGeom>
            <a:avLst/>
            <a:gdLst/>
            <a:ahLst/>
            <a:cxnLst/>
            <a:rect l="0" t="0" r="0" b="0"/>
            <a:pathLst>
              <a:path w="73610" h="73610" extrusionOk="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C20E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00B4C2"/>
              </a:solidFill>
            </a:endParaRPr>
          </a:p>
        </p:txBody>
      </p:sp>
      <p:sp>
        <p:nvSpPr>
          <p:cNvPr id="20" name="Shape 20"/>
          <p:cNvSpPr/>
          <p:nvPr/>
        </p:nvSpPr>
        <p:spPr>
          <a:xfrm>
            <a:off x="2694350" y="694075"/>
            <a:ext cx="3755100" cy="3755100"/>
          </a:xfrm>
          <a:prstGeom prst="ellipse">
            <a:avLst/>
          </a:prstGeom>
          <a:solidFill>
            <a:srgbClr val="0E004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txBox="1">
            <a:spLocks noGrp="1"/>
          </p:cNvSpPr>
          <p:nvPr>
            <p:ph type="ctrTitle"/>
          </p:nvPr>
        </p:nvSpPr>
        <p:spPr>
          <a:xfrm>
            <a:off x="2878525" y="1991825"/>
            <a:ext cx="3387000" cy="1159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Shape 22"/>
          <p:cNvSpPr/>
          <p:nvPr/>
        </p:nvSpPr>
        <p:spPr>
          <a:xfrm>
            <a:off x="2378899" y="2701499"/>
            <a:ext cx="462000" cy="462000"/>
          </a:xfrm>
          <a:prstGeom prst="ellipse">
            <a:avLst/>
          </a:prstGeom>
          <a:solidFill>
            <a:srgbClr val="C20E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20850" y="3525150"/>
            <a:ext cx="462000" cy="399600"/>
          </a:xfrm>
          <a:prstGeom prst="triangle">
            <a:avLst>
              <a:gd name="adj" fmla="val 50000"/>
            </a:avLst>
          </a:pr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rot="10800000">
            <a:off x="2025975" y="1258251"/>
            <a:ext cx="584400" cy="505800"/>
          </a:xfrm>
          <a:prstGeom prst="triangle">
            <a:avLst>
              <a:gd name="adj" fmla="val 50000"/>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rot="10800000">
            <a:off x="7439350" y="1196950"/>
            <a:ext cx="425700" cy="368400"/>
          </a:xfrm>
          <a:prstGeom prst="triangle">
            <a:avLst>
              <a:gd name="adj" fmla="val 50000"/>
            </a:avLst>
          </a:prstGeom>
          <a:solidFill>
            <a:srgbClr val="C20E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5587275" y="808800"/>
            <a:ext cx="731400" cy="731400"/>
          </a:xfrm>
          <a:prstGeom prst="donut">
            <a:avLst>
              <a:gd name="adj" fmla="val 10551"/>
            </a:avLst>
          </a:pr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3218800" y="3924750"/>
            <a:ext cx="632700" cy="6327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6056000" y="3149475"/>
            <a:ext cx="1383355" cy="1058469"/>
          </a:xfrm>
          <a:custGeom>
            <a:avLst/>
            <a:gdLst/>
            <a:ahLst/>
            <a:cxnLst/>
            <a:rect l="0" t="0" r="0" b="0"/>
            <a:pathLst>
              <a:path w="88634" h="67818" extrusionOk="0">
                <a:moveTo>
                  <a:pt x="0" y="0"/>
                </a:moveTo>
                <a:lnTo>
                  <a:pt x="4284" y="6637"/>
                </a:lnTo>
                <a:lnTo>
                  <a:pt x="4284" y="0"/>
                </a:lnTo>
                <a:close/>
                <a:moveTo>
                  <a:pt x="84289" y="0"/>
                </a:moveTo>
                <a:lnTo>
                  <a:pt x="84289" y="6637"/>
                </a:lnTo>
                <a:lnTo>
                  <a:pt x="88633" y="0"/>
                </a:lnTo>
                <a:close/>
                <a:moveTo>
                  <a:pt x="7844" y="0"/>
                </a:moveTo>
                <a:lnTo>
                  <a:pt x="7844" y="12007"/>
                </a:lnTo>
                <a:lnTo>
                  <a:pt x="12791" y="19609"/>
                </a:lnTo>
                <a:lnTo>
                  <a:pt x="12791" y="0"/>
                </a:lnTo>
                <a:close/>
                <a:moveTo>
                  <a:pt x="75842" y="0"/>
                </a:moveTo>
                <a:lnTo>
                  <a:pt x="75842" y="19609"/>
                </a:lnTo>
                <a:lnTo>
                  <a:pt x="80790" y="12007"/>
                </a:lnTo>
                <a:lnTo>
                  <a:pt x="80790" y="0"/>
                </a:lnTo>
                <a:close/>
                <a:moveTo>
                  <a:pt x="16351" y="0"/>
                </a:moveTo>
                <a:lnTo>
                  <a:pt x="16351" y="25039"/>
                </a:lnTo>
                <a:lnTo>
                  <a:pt x="21299" y="32581"/>
                </a:lnTo>
                <a:lnTo>
                  <a:pt x="21299" y="0"/>
                </a:lnTo>
                <a:close/>
                <a:moveTo>
                  <a:pt x="67335" y="0"/>
                </a:moveTo>
                <a:lnTo>
                  <a:pt x="67335" y="32581"/>
                </a:lnTo>
                <a:lnTo>
                  <a:pt x="72282" y="25039"/>
                </a:lnTo>
                <a:lnTo>
                  <a:pt x="72282" y="0"/>
                </a:lnTo>
                <a:close/>
                <a:moveTo>
                  <a:pt x="24859" y="0"/>
                </a:moveTo>
                <a:lnTo>
                  <a:pt x="24859" y="38012"/>
                </a:lnTo>
                <a:lnTo>
                  <a:pt x="29806" y="45614"/>
                </a:lnTo>
                <a:lnTo>
                  <a:pt x="29806" y="0"/>
                </a:lnTo>
                <a:close/>
                <a:moveTo>
                  <a:pt x="58828" y="0"/>
                </a:moveTo>
                <a:lnTo>
                  <a:pt x="58828" y="45614"/>
                </a:lnTo>
                <a:lnTo>
                  <a:pt x="63775" y="38012"/>
                </a:lnTo>
                <a:lnTo>
                  <a:pt x="63775" y="0"/>
                </a:lnTo>
                <a:close/>
                <a:moveTo>
                  <a:pt x="33306" y="0"/>
                </a:moveTo>
                <a:lnTo>
                  <a:pt x="33306" y="51044"/>
                </a:lnTo>
                <a:lnTo>
                  <a:pt x="38313" y="58586"/>
                </a:lnTo>
                <a:lnTo>
                  <a:pt x="38313" y="0"/>
                </a:lnTo>
                <a:close/>
                <a:moveTo>
                  <a:pt x="50320" y="0"/>
                </a:moveTo>
                <a:lnTo>
                  <a:pt x="50320" y="58586"/>
                </a:lnTo>
                <a:lnTo>
                  <a:pt x="55268" y="51044"/>
                </a:lnTo>
                <a:lnTo>
                  <a:pt x="55268" y="0"/>
                </a:lnTo>
                <a:close/>
                <a:moveTo>
                  <a:pt x="41813" y="0"/>
                </a:moveTo>
                <a:lnTo>
                  <a:pt x="41813" y="64016"/>
                </a:lnTo>
                <a:lnTo>
                  <a:pt x="44287" y="67817"/>
                </a:lnTo>
                <a:lnTo>
                  <a:pt x="46760" y="64016"/>
                </a:lnTo>
                <a:lnTo>
                  <a:pt x="46760" y="0"/>
                </a:lnTo>
                <a:close/>
              </a:path>
            </a:pathLst>
          </a:cu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rot="1372">
            <a:off x="7518650" y="3105312"/>
            <a:ext cx="751500" cy="714300"/>
          </a:xfrm>
          <a:prstGeom prst="pentagon">
            <a:avLst>
              <a:gd name="hf" fmla="val 105146"/>
              <a:gd name="vf" fmla="val 110557"/>
            </a:avLst>
          </a:prstGeom>
          <a:solidFill>
            <a:srgbClr val="C20E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0"/>
        <p:cNvGrpSpPr/>
        <p:nvPr/>
      </p:nvGrpSpPr>
      <p:grpSpPr>
        <a:xfrm>
          <a:off x="0" y="0"/>
          <a:ext cx="0" cy="0"/>
          <a:chOff x="0" y="0"/>
          <a:chExt cx="0" cy="0"/>
        </a:xfrm>
      </p:grpSpPr>
      <p:grpSp>
        <p:nvGrpSpPr>
          <p:cNvPr id="31" name="Shape 31"/>
          <p:cNvGrpSpPr/>
          <p:nvPr/>
        </p:nvGrpSpPr>
        <p:grpSpPr>
          <a:xfrm>
            <a:off x="-76804" y="-364106"/>
            <a:ext cx="9492216" cy="5864919"/>
            <a:chOff x="-76804" y="-364106"/>
            <a:chExt cx="9492216" cy="5864919"/>
          </a:xfrm>
        </p:grpSpPr>
        <p:sp>
          <p:nvSpPr>
            <p:cNvPr id="32" name="Shape 32"/>
            <p:cNvSpPr/>
            <p:nvPr/>
          </p:nvSpPr>
          <p:spPr>
            <a:xfrm>
              <a:off x="0" y="0"/>
              <a:ext cx="9144000" cy="3528000"/>
            </a:xfrm>
            <a:prstGeom prst="rect">
              <a:avLst/>
            </a:prstGeom>
            <a:solidFill>
              <a:srgbClr val="0E004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4343698" y="3286144"/>
              <a:ext cx="456600" cy="4566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8312875" y="-85400"/>
              <a:ext cx="542100" cy="542100"/>
            </a:xfrm>
            <a:prstGeom prst="ellipse">
              <a:avLst/>
            </a:prstGeom>
            <a:solidFill>
              <a:srgbClr val="432E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rot="-899646">
              <a:off x="776862" y="-262199"/>
              <a:ext cx="900976" cy="856085"/>
            </a:xfrm>
            <a:prstGeom prst="pentagon">
              <a:avLst>
                <a:gd name="hf" fmla="val 105146"/>
                <a:gd name="vf" fmla="val 110557"/>
              </a:avLst>
            </a:prstGeom>
            <a:solidFill>
              <a:srgbClr val="432E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rot="1763">
              <a:off x="8737998" y="3634823"/>
              <a:ext cx="585000" cy="556500"/>
            </a:xfrm>
            <a:prstGeom prst="pentagon">
              <a:avLst>
                <a:gd name="hf" fmla="val 105146"/>
                <a:gd name="vf" fmla="val 110557"/>
              </a:avLst>
            </a:prstGeom>
            <a:solidFill>
              <a:srgbClr val="51387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rot="10800000">
              <a:off x="90420" y="4650313"/>
              <a:ext cx="983100" cy="850500"/>
            </a:xfrm>
            <a:prstGeom prst="triangle">
              <a:avLst>
                <a:gd name="adj" fmla="val 50000"/>
              </a:avLst>
            </a:prstGeom>
            <a:solidFill>
              <a:srgbClr val="51387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8578650" y="858649"/>
              <a:ext cx="836762" cy="836762"/>
            </a:xfrm>
            <a:custGeom>
              <a:avLst/>
              <a:gdLst/>
              <a:ahLst/>
              <a:cxnLst/>
              <a:rect l="0" t="0" r="0" b="0"/>
              <a:pathLst>
                <a:path w="73610" h="73610" extrusionOk="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C20E9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00B4C2"/>
                </a:solidFill>
              </a:endParaRPr>
            </a:p>
          </p:txBody>
        </p:sp>
        <p:sp>
          <p:nvSpPr>
            <p:cNvPr id="39" name="Shape 39"/>
            <p:cNvSpPr/>
            <p:nvPr/>
          </p:nvSpPr>
          <p:spPr>
            <a:xfrm>
              <a:off x="588219" y="-85402"/>
              <a:ext cx="421500" cy="421500"/>
            </a:xfrm>
            <a:prstGeom prst="ellipse">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rot="10800000">
              <a:off x="-76796" y="3768356"/>
              <a:ext cx="393900" cy="374400"/>
            </a:xfrm>
            <a:prstGeom prst="pentagon">
              <a:avLst>
                <a:gd name="hf" fmla="val 105146"/>
                <a:gd name="vf" fmla="val 110557"/>
              </a:avLst>
            </a:prstGeom>
            <a:noFill/>
            <a:ln w="76200" cap="flat" cmpd="sng">
              <a:solidFill>
                <a:srgbClr val="6D9EEB"/>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8092376" y="131852"/>
              <a:ext cx="983100" cy="983100"/>
            </a:xfrm>
            <a:prstGeom prst="ellipse">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100477" y="456711"/>
              <a:ext cx="885029" cy="885029"/>
            </a:xfrm>
            <a:custGeom>
              <a:avLst/>
              <a:gdLst/>
              <a:ahLst/>
              <a:cxnLst/>
              <a:rect l="0" t="0" r="0" b="0"/>
              <a:pathLst>
                <a:path w="75903" h="75903" extrusionOk="0">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133504" y="-85397"/>
              <a:ext cx="231300" cy="231300"/>
            </a:xfrm>
            <a:prstGeom prst="ellipse">
              <a:avLst/>
            </a:prstGeom>
            <a:solidFill>
              <a:srgbClr val="C20E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rot="10800000">
              <a:off x="343825" y="4290619"/>
              <a:ext cx="333300" cy="288300"/>
            </a:xfrm>
            <a:prstGeom prst="triangle">
              <a:avLst>
                <a:gd name="adj" fmla="val 50000"/>
              </a:avLst>
            </a:prstGeom>
            <a:solidFill>
              <a:srgbClr val="C20E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rot="10800000">
              <a:off x="7891383" y="4473451"/>
              <a:ext cx="421500" cy="365100"/>
            </a:xfrm>
            <a:prstGeom prst="triangle">
              <a:avLst>
                <a:gd name="adj" fmla="val 50000"/>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7800077" y="94976"/>
              <a:ext cx="307200" cy="265800"/>
            </a:xfrm>
            <a:prstGeom prst="triangle">
              <a:avLst>
                <a:gd name="adj" fmla="val 50000"/>
              </a:avLst>
            </a:pr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8578651" y="3939150"/>
              <a:ext cx="421500" cy="421500"/>
            </a:xfrm>
            <a:prstGeom prst="donut">
              <a:avLst>
                <a:gd name="adj" fmla="val 19671"/>
              </a:avLst>
            </a:prstGeom>
            <a:solidFill>
              <a:srgbClr val="C20E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888873" y="4577655"/>
              <a:ext cx="456600" cy="4566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rot="10800000">
              <a:off x="47429" y="4473462"/>
              <a:ext cx="621103" cy="475235"/>
            </a:xfrm>
            <a:custGeom>
              <a:avLst/>
              <a:gdLst/>
              <a:ahLst/>
              <a:cxnLst/>
              <a:rect l="0" t="0" r="0" b="0"/>
              <a:pathLst>
                <a:path w="88634" h="67818" extrusionOk="0">
                  <a:moveTo>
                    <a:pt x="0" y="0"/>
                  </a:moveTo>
                  <a:lnTo>
                    <a:pt x="4284" y="6637"/>
                  </a:lnTo>
                  <a:lnTo>
                    <a:pt x="4284" y="0"/>
                  </a:lnTo>
                  <a:close/>
                  <a:moveTo>
                    <a:pt x="84289" y="0"/>
                  </a:moveTo>
                  <a:lnTo>
                    <a:pt x="84289" y="6637"/>
                  </a:lnTo>
                  <a:lnTo>
                    <a:pt x="88633" y="0"/>
                  </a:lnTo>
                  <a:close/>
                  <a:moveTo>
                    <a:pt x="7844" y="0"/>
                  </a:moveTo>
                  <a:lnTo>
                    <a:pt x="7844" y="12007"/>
                  </a:lnTo>
                  <a:lnTo>
                    <a:pt x="12791" y="19609"/>
                  </a:lnTo>
                  <a:lnTo>
                    <a:pt x="12791" y="0"/>
                  </a:lnTo>
                  <a:close/>
                  <a:moveTo>
                    <a:pt x="75842" y="0"/>
                  </a:moveTo>
                  <a:lnTo>
                    <a:pt x="75842" y="19609"/>
                  </a:lnTo>
                  <a:lnTo>
                    <a:pt x="80790" y="12007"/>
                  </a:lnTo>
                  <a:lnTo>
                    <a:pt x="80790" y="0"/>
                  </a:lnTo>
                  <a:close/>
                  <a:moveTo>
                    <a:pt x="16351" y="0"/>
                  </a:moveTo>
                  <a:lnTo>
                    <a:pt x="16351" y="25039"/>
                  </a:lnTo>
                  <a:lnTo>
                    <a:pt x="21299" y="32581"/>
                  </a:lnTo>
                  <a:lnTo>
                    <a:pt x="21299" y="0"/>
                  </a:lnTo>
                  <a:close/>
                  <a:moveTo>
                    <a:pt x="67335" y="0"/>
                  </a:moveTo>
                  <a:lnTo>
                    <a:pt x="67335" y="32581"/>
                  </a:lnTo>
                  <a:lnTo>
                    <a:pt x="72282" y="25039"/>
                  </a:lnTo>
                  <a:lnTo>
                    <a:pt x="72282" y="0"/>
                  </a:lnTo>
                  <a:close/>
                  <a:moveTo>
                    <a:pt x="24859" y="0"/>
                  </a:moveTo>
                  <a:lnTo>
                    <a:pt x="24859" y="38012"/>
                  </a:lnTo>
                  <a:lnTo>
                    <a:pt x="29806" y="45614"/>
                  </a:lnTo>
                  <a:lnTo>
                    <a:pt x="29806" y="0"/>
                  </a:lnTo>
                  <a:close/>
                  <a:moveTo>
                    <a:pt x="58828" y="0"/>
                  </a:moveTo>
                  <a:lnTo>
                    <a:pt x="58828" y="45614"/>
                  </a:lnTo>
                  <a:lnTo>
                    <a:pt x="63775" y="38012"/>
                  </a:lnTo>
                  <a:lnTo>
                    <a:pt x="63775" y="0"/>
                  </a:lnTo>
                  <a:close/>
                  <a:moveTo>
                    <a:pt x="33306" y="0"/>
                  </a:moveTo>
                  <a:lnTo>
                    <a:pt x="33306" y="51044"/>
                  </a:lnTo>
                  <a:lnTo>
                    <a:pt x="38313" y="58586"/>
                  </a:lnTo>
                  <a:lnTo>
                    <a:pt x="38313" y="0"/>
                  </a:lnTo>
                  <a:close/>
                  <a:moveTo>
                    <a:pt x="50320" y="0"/>
                  </a:moveTo>
                  <a:lnTo>
                    <a:pt x="50320" y="58586"/>
                  </a:lnTo>
                  <a:lnTo>
                    <a:pt x="55268" y="51044"/>
                  </a:lnTo>
                  <a:lnTo>
                    <a:pt x="55268" y="0"/>
                  </a:lnTo>
                  <a:close/>
                  <a:moveTo>
                    <a:pt x="41813" y="0"/>
                  </a:moveTo>
                  <a:lnTo>
                    <a:pt x="41813" y="64016"/>
                  </a:lnTo>
                  <a:lnTo>
                    <a:pt x="44287" y="67817"/>
                  </a:lnTo>
                  <a:lnTo>
                    <a:pt x="46760" y="64016"/>
                  </a:lnTo>
                  <a:lnTo>
                    <a:pt x="46760" y="0"/>
                  </a:lnTo>
                  <a:close/>
                </a:path>
              </a:pathLst>
            </a:cu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rot="7294922">
              <a:off x="8507862" y="1506795"/>
              <a:ext cx="486330" cy="462608"/>
            </a:xfrm>
            <a:prstGeom prst="pentagon">
              <a:avLst>
                <a:gd name="hf" fmla="val 105146"/>
                <a:gd name="vf" fmla="val 110557"/>
              </a:avLst>
            </a:prstGeom>
            <a:no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rot="1902">
              <a:off x="-76804" y="1095525"/>
              <a:ext cx="542100" cy="515400"/>
            </a:xfrm>
            <a:prstGeom prst="pentagon">
              <a:avLst>
                <a:gd name="hf" fmla="val 105146"/>
                <a:gd name="vf" fmla="val 110557"/>
              </a:avLst>
            </a:prstGeom>
            <a:noFill/>
            <a:ln w="28575" cap="flat" cmpd="sng">
              <a:solidFill>
                <a:srgbClr val="C20E9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8217614" y="4442536"/>
              <a:ext cx="885029" cy="885029"/>
            </a:xfrm>
            <a:custGeom>
              <a:avLst/>
              <a:gdLst/>
              <a:ahLst/>
              <a:cxnLst/>
              <a:rect l="0" t="0" r="0" b="0"/>
              <a:pathLst>
                <a:path w="75903" h="75903" extrusionOk="0">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flipH="1">
              <a:off x="4456350" y="3414379"/>
              <a:ext cx="231300" cy="200100"/>
            </a:xfrm>
            <a:prstGeom prst="triangle">
              <a:avLst>
                <a:gd name="adj" fmla="val 50000"/>
              </a:avLst>
            </a:pr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4" name="Shape 54"/>
          <p:cNvSpPr txBox="1">
            <a:spLocks noGrp="1"/>
          </p:cNvSpPr>
          <p:nvPr>
            <p:ph type="ctrTitle"/>
          </p:nvPr>
        </p:nvSpPr>
        <p:spPr>
          <a:xfrm>
            <a:off x="1737625" y="1659550"/>
            <a:ext cx="5668800" cy="1159800"/>
          </a:xfrm>
          <a:prstGeom prst="rect">
            <a:avLst/>
          </a:prstGeom>
        </p:spPr>
        <p:txBody>
          <a:bodyPr spcFirstLastPara="1" wrap="square" lIns="91425" tIns="91425" rIns="91425" bIns="91425" anchor="b" anchorCtr="0"/>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5" name="Shape 55"/>
          <p:cNvSpPr txBox="1">
            <a:spLocks noGrp="1"/>
          </p:cNvSpPr>
          <p:nvPr>
            <p:ph type="subTitle" idx="1"/>
          </p:nvPr>
        </p:nvSpPr>
        <p:spPr>
          <a:xfrm>
            <a:off x="1737625" y="2687653"/>
            <a:ext cx="5668800" cy="496500"/>
          </a:xfrm>
          <a:prstGeom prst="rect">
            <a:avLst/>
          </a:prstGeom>
        </p:spPr>
        <p:txBody>
          <a:bodyPr spcFirstLastPara="1" wrap="square" lIns="91425" tIns="91425" rIns="91425" bIns="91425" anchor="t" anchorCtr="0"/>
          <a:lstStyle>
            <a:lvl1pPr lvl="0" algn="ctr" rtl="0">
              <a:spcBef>
                <a:spcPts val="0"/>
              </a:spcBef>
              <a:spcAft>
                <a:spcPts val="0"/>
              </a:spcAft>
              <a:buClr>
                <a:srgbClr val="FF9900"/>
              </a:buClr>
              <a:buSzPts val="1400"/>
              <a:buNone/>
              <a:defRPr sz="1400">
                <a:solidFill>
                  <a:srgbClr val="FF9900"/>
                </a:solidFill>
              </a:defRPr>
            </a:lvl1pPr>
            <a:lvl2pPr lvl="1" algn="ctr" rtl="0">
              <a:spcBef>
                <a:spcPts val="0"/>
              </a:spcBef>
              <a:spcAft>
                <a:spcPts val="0"/>
              </a:spcAft>
              <a:buClr>
                <a:srgbClr val="FF9900"/>
              </a:buClr>
              <a:buSzPts val="1400"/>
              <a:buNone/>
              <a:defRPr sz="1400">
                <a:solidFill>
                  <a:srgbClr val="FF9900"/>
                </a:solidFill>
              </a:defRPr>
            </a:lvl2pPr>
            <a:lvl3pPr lvl="2" algn="ctr" rtl="0">
              <a:spcBef>
                <a:spcPts val="0"/>
              </a:spcBef>
              <a:spcAft>
                <a:spcPts val="0"/>
              </a:spcAft>
              <a:buClr>
                <a:srgbClr val="FF9900"/>
              </a:buClr>
              <a:buSzPts val="1400"/>
              <a:buNone/>
              <a:defRPr sz="1400">
                <a:solidFill>
                  <a:srgbClr val="FF9900"/>
                </a:solidFill>
              </a:defRPr>
            </a:lvl3pPr>
            <a:lvl4pPr lvl="3" algn="ctr" rtl="0">
              <a:spcBef>
                <a:spcPts val="0"/>
              </a:spcBef>
              <a:spcAft>
                <a:spcPts val="0"/>
              </a:spcAft>
              <a:buClr>
                <a:srgbClr val="FF9900"/>
              </a:buClr>
              <a:buSzPts val="1400"/>
              <a:buNone/>
              <a:defRPr sz="1400">
                <a:solidFill>
                  <a:srgbClr val="FF9900"/>
                </a:solidFill>
              </a:defRPr>
            </a:lvl4pPr>
            <a:lvl5pPr lvl="4" algn="ctr" rtl="0">
              <a:spcBef>
                <a:spcPts val="0"/>
              </a:spcBef>
              <a:spcAft>
                <a:spcPts val="0"/>
              </a:spcAft>
              <a:buClr>
                <a:srgbClr val="FF9900"/>
              </a:buClr>
              <a:buSzPts val="1400"/>
              <a:buNone/>
              <a:defRPr sz="1400">
                <a:solidFill>
                  <a:srgbClr val="FF9900"/>
                </a:solidFill>
              </a:defRPr>
            </a:lvl5pPr>
            <a:lvl6pPr lvl="5" algn="ctr" rtl="0">
              <a:spcBef>
                <a:spcPts val="0"/>
              </a:spcBef>
              <a:spcAft>
                <a:spcPts val="0"/>
              </a:spcAft>
              <a:buClr>
                <a:srgbClr val="FF9900"/>
              </a:buClr>
              <a:buSzPts val="1400"/>
              <a:buNone/>
              <a:defRPr sz="1400">
                <a:solidFill>
                  <a:srgbClr val="FF9900"/>
                </a:solidFill>
              </a:defRPr>
            </a:lvl6pPr>
            <a:lvl7pPr lvl="6" algn="ctr" rtl="0">
              <a:spcBef>
                <a:spcPts val="0"/>
              </a:spcBef>
              <a:spcAft>
                <a:spcPts val="0"/>
              </a:spcAft>
              <a:buClr>
                <a:srgbClr val="FF9900"/>
              </a:buClr>
              <a:buSzPts val="1400"/>
              <a:buNone/>
              <a:defRPr sz="1400">
                <a:solidFill>
                  <a:srgbClr val="FF9900"/>
                </a:solidFill>
              </a:defRPr>
            </a:lvl7pPr>
            <a:lvl8pPr lvl="7" algn="ctr" rtl="0">
              <a:spcBef>
                <a:spcPts val="0"/>
              </a:spcBef>
              <a:spcAft>
                <a:spcPts val="0"/>
              </a:spcAft>
              <a:buClr>
                <a:srgbClr val="FF9900"/>
              </a:buClr>
              <a:buSzPts val="1400"/>
              <a:buNone/>
              <a:defRPr sz="1400">
                <a:solidFill>
                  <a:srgbClr val="FF9900"/>
                </a:solidFill>
              </a:defRPr>
            </a:lvl8pPr>
            <a:lvl9pPr lvl="8" algn="ctr" rtl="0">
              <a:spcBef>
                <a:spcPts val="0"/>
              </a:spcBef>
              <a:spcAft>
                <a:spcPts val="0"/>
              </a:spcAft>
              <a:buClr>
                <a:srgbClr val="FF9900"/>
              </a:buClr>
              <a:buSzPts val="1400"/>
              <a:buNone/>
              <a:defRPr sz="1400">
                <a:solidFill>
                  <a:srgbClr val="FF9900"/>
                </a:solidFill>
              </a:defRPr>
            </a:lvl9pPr>
          </a:lstStyle>
          <a:p>
            <a:endParaRPr/>
          </a:p>
        </p:txBody>
      </p:sp>
      <p:sp>
        <p:nvSpPr>
          <p:cNvPr id="56" name="Shape 56"/>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57"/>
        <p:cNvGrpSpPr/>
        <p:nvPr/>
      </p:nvGrpSpPr>
      <p:grpSpPr>
        <a:xfrm>
          <a:off x="0" y="0"/>
          <a:ext cx="0" cy="0"/>
          <a:chOff x="0" y="0"/>
          <a:chExt cx="0" cy="0"/>
        </a:xfrm>
      </p:grpSpPr>
      <p:grpSp>
        <p:nvGrpSpPr>
          <p:cNvPr id="58" name="Shape 58"/>
          <p:cNvGrpSpPr/>
          <p:nvPr/>
        </p:nvGrpSpPr>
        <p:grpSpPr>
          <a:xfrm>
            <a:off x="-76804" y="-364106"/>
            <a:ext cx="9492216" cy="5864919"/>
            <a:chOff x="-76804" y="-364106"/>
            <a:chExt cx="9492216" cy="5864919"/>
          </a:xfrm>
        </p:grpSpPr>
        <p:sp>
          <p:nvSpPr>
            <p:cNvPr id="59" name="Shape 59"/>
            <p:cNvSpPr/>
            <p:nvPr/>
          </p:nvSpPr>
          <p:spPr>
            <a:xfrm>
              <a:off x="1156225" y="1135700"/>
              <a:ext cx="6831600" cy="2872200"/>
            </a:xfrm>
            <a:prstGeom prst="rect">
              <a:avLst/>
            </a:prstGeom>
            <a:solidFill>
              <a:srgbClr val="0E004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4343698" y="910730"/>
              <a:ext cx="456600" cy="4566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8312875" y="-85400"/>
              <a:ext cx="542100" cy="542100"/>
            </a:xfrm>
            <a:prstGeom prst="ellipse">
              <a:avLst/>
            </a:prstGeom>
            <a:solidFill>
              <a:srgbClr val="51387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rot="-899646">
              <a:off x="776862" y="-262199"/>
              <a:ext cx="900976" cy="856085"/>
            </a:xfrm>
            <a:prstGeom prst="pentagon">
              <a:avLst>
                <a:gd name="hf" fmla="val 105146"/>
                <a:gd name="vf" fmla="val 110557"/>
              </a:avLst>
            </a:prstGeom>
            <a:solidFill>
              <a:srgbClr val="51387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rot="1763">
              <a:off x="8737998" y="3634823"/>
              <a:ext cx="585000" cy="556500"/>
            </a:xfrm>
            <a:prstGeom prst="pentagon">
              <a:avLst>
                <a:gd name="hf" fmla="val 105146"/>
                <a:gd name="vf" fmla="val 110557"/>
              </a:avLst>
            </a:prstGeom>
            <a:solidFill>
              <a:srgbClr val="51387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rot="10800000">
              <a:off x="90420" y="4650313"/>
              <a:ext cx="983100" cy="850500"/>
            </a:xfrm>
            <a:prstGeom prst="triangle">
              <a:avLst>
                <a:gd name="adj" fmla="val 50000"/>
              </a:avLst>
            </a:prstGeom>
            <a:solidFill>
              <a:srgbClr val="51387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8578650" y="858649"/>
              <a:ext cx="836762" cy="836762"/>
            </a:xfrm>
            <a:custGeom>
              <a:avLst/>
              <a:gdLst/>
              <a:ahLst/>
              <a:cxnLst/>
              <a:rect l="0" t="0" r="0" b="0"/>
              <a:pathLst>
                <a:path w="73610" h="73610" extrusionOk="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C20E9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00B4C2"/>
                </a:solidFill>
              </a:endParaRPr>
            </a:p>
          </p:txBody>
        </p:sp>
        <p:sp>
          <p:nvSpPr>
            <p:cNvPr id="66" name="Shape 66"/>
            <p:cNvSpPr/>
            <p:nvPr/>
          </p:nvSpPr>
          <p:spPr>
            <a:xfrm>
              <a:off x="588219" y="-85402"/>
              <a:ext cx="421500" cy="421500"/>
            </a:xfrm>
            <a:prstGeom prst="ellipse">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rot="10800000">
              <a:off x="-76796" y="3768356"/>
              <a:ext cx="393900" cy="374400"/>
            </a:xfrm>
            <a:prstGeom prst="pentagon">
              <a:avLst>
                <a:gd name="hf" fmla="val 105146"/>
                <a:gd name="vf" fmla="val 110557"/>
              </a:avLst>
            </a:prstGeom>
            <a:noFill/>
            <a:ln w="76200" cap="flat" cmpd="sng">
              <a:solidFill>
                <a:srgbClr val="6D9EEB"/>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8092376" y="131852"/>
              <a:ext cx="983100" cy="983100"/>
            </a:xfrm>
            <a:prstGeom prst="ellipse">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100477" y="456711"/>
              <a:ext cx="885029" cy="885029"/>
            </a:xfrm>
            <a:custGeom>
              <a:avLst/>
              <a:gdLst/>
              <a:ahLst/>
              <a:cxnLst/>
              <a:rect l="0" t="0" r="0" b="0"/>
              <a:pathLst>
                <a:path w="75903" h="75903" extrusionOk="0">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133504" y="-85397"/>
              <a:ext cx="231300" cy="231300"/>
            </a:xfrm>
            <a:prstGeom prst="ellipse">
              <a:avLst/>
            </a:prstGeom>
            <a:solidFill>
              <a:srgbClr val="C20E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rot="10800000">
              <a:off x="343825" y="4290619"/>
              <a:ext cx="333300" cy="288300"/>
            </a:xfrm>
            <a:prstGeom prst="triangle">
              <a:avLst>
                <a:gd name="adj" fmla="val 50000"/>
              </a:avLst>
            </a:prstGeom>
            <a:solidFill>
              <a:srgbClr val="C20E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rot="10800000">
              <a:off x="7891383" y="4473451"/>
              <a:ext cx="421500" cy="365100"/>
            </a:xfrm>
            <a:prstGeom prst="triangle">
              <a:avLst>
                <a:gd name="adj" fmla="val 50000"/>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7800077" y="94976"/>
              <a:ext cx="307200" cy="265800"/>
            </a:xfrm>
            <a:prstGeom prst="triangle">
              <a:avLst>
                <a:gd name="adj" fmla="val 50000"/>
              </a:avLst>
            </a:pr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8578651" y="3939150"/>
              <a:ext cx="421500" cy="421500"/>
            </a:xfrm>
            <a:prstGeom prst="donut">
              <a:avLst>
                <a:gd name="adj" fmla="val 19671"/>
              </a:avLst>
            </a:prstGeom>
            <a:solidFill>
              <a:srgbClr val="C20E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888873" y="4577655"/>
              <a:ext cx="456600" cy="4566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rot="10800000">
              <a:off x="47429" y="4473462"/>
              <a:ext cx="621103" cy="475235"/>
            </a:xfrm>
            <a:custGeom>
              <a:avLst/>
              <a:gdLst/>
              <a:ahLst/>
              <a:cxnLst/>
              <a:rect l="0" t="0" r="0" b="0"/>
              <a:pathLst>
                <a:path w="88634" h="67818" extrusionOk="0">
                  <a:moveTo>
                    <a:pt x="0" y="0"/>
                  </a:moveTo>
                  <a:lnTo>
                    <a:pt x="4284" y="6637"/>
                  </a:lnTo>
                  <a:lnTo>
                    <a:pt x="4284" y="0"/>
                  </a:lnTo>
                  <a:close/>
                  <a:moveTo>
                    <a:pt x="84289" y="0"/>
                  </a:moveTo>
                  <a:lnTo>
                    <a:pt x="84289" y="6637"/>
                  </a:lnTo>
                  <a:lnTo>
                    <a:pt x="88633" y="0"/>
                  </a:lnTo>
                  <a:close/>
                  <a:moveTo>
                    <a:pt x="7844" y="0"/>
                  </a:moveTo>
                  <a:lnTo>
                    <a:pt x="7844" y="12007"/>
                  </a:lnTo>
                  <a:lnTo>
                    <a:pt x="12791" y="19609"/>
                  </a:lnTo>
                  <a:lnTo>
                    <a:pt x="12791" y="0"/>
                  </a:lnTo>
                  <a:close/>
                  <a:moveTo>
                    <a:pt x="75842" y="0"/>
                  </a:moveTo>
                  <a:lnTo>
                    <a:pt x="75842" y="19609"/>
                  </a:lnTo>
                  <a:lnTo>
                    <a:pt x="80790" y="12007"/>
                  </a:lnTo>
                  <a:lnTo>
                    <a:pt x="80790" y="0"/>
                  </a:lnTo>
                  <a:close/>
                  <a:moveTo>
                    <a:pt x="16351" y="0"/>
                  </a:moveTo>
                  <a:lnTo>
                    <a:pt x="16351" y="25039"/>
                  </a:lnTo>
                  <a:lnTo>
                    <a:pt x="21299" y="32581"/>
                  </a:lnTo>
                  <a:lnTo>
                    <a:pt x="21299" y="0"/>
                  </a:lnTo>
                  <a:close/>
                  <a:moveTo>
                    <a:pt x="67335" y="0"/>
                  </a:moveTo>
                  <a:lnTo>
                    <a:pt x="67335" y="32581"/>
                  </a:lnTo>
                  <a:lnTo>
                    <a:pt x="72282" y="25039"/>
                  </a:lnTo>
                  <a:lnTo>
                    <a:pt x="72282" y="0"/>
                  </a:lnTo>
                  <a:close/>
                  <a:moveTo>
                    <a:pt x="24859" y="0"/>
                  </a:moveTo>
                  <a:lnTo>
                    <a:pt x="24859" y="38012"/>
                  </a:lnTo>
                  <a:lnTo>
                    <a:pt x="29806" y="45614"/>
                  </a:lnTo>
                  <a:lnTo>
                    <a:pt x="29806" y="0"/>
                  </a:lnTo>
                  <a:close/>
                  <a:moveTo>
                    <a:pt x="58828" y="0"/>
                  </a:moveTo>
                  <a:lnTo>
                    <a:pt x="58828" y="45614"/>
                  </a:lnTo>
                  <a:lnTo>
                    <a:pt x="63775" y="38012"/>
                  </a:lnTo>
                  <a:lnTo>
                    <a:pt x="63775" y="0"/>
                  </a:lnTo>
                  <a:close/>
                  <a:moveTo>
                    <a:pt x="33306" y="0"/>
                  </a:moveTo>
                  <a:lnTo>
                    <a:pt x="33306" y="51044"/>
                  </a:lnTo>
                  <a:lnTo>
                    <a:pt x="38313" y="58586"/>
                  </a:lnTo>
                  <a:lnTo>
                    <a:pt x="38313" y="0"/>
                  </a:lnTo>
                  <a:close/>
                  <a:moveTo>
                    <a:pt x="50320" y="0"/>
                  </a:moveTo>
                  <a:lnTo>
                    <a:pt x="50320" y="58586"/>
                  </a:lnTo>
                  <a:lnTo>
                    <a:pt x="55268" y="51044"/>
                  </a:lnTo>
                  <a:lnTo>
                    <a:pt x="55268" y="0"/>
                  </a:lnTo>
                  <a:close/>
                  <a:moveTo>
                    <a:pt x="41813" y="0"/>
                  </a:moveTo>
                  <a:lnTo>
                    <a:pt x="41813" y="64016"/>
                  </a:lnTo>
                  <a:lnTo>
                    <a:pt x="44287" y="67817"/>
                  </a:lnTo>
                  <a:lnTo>
                    <a:pt x="46760" y="64016"/>
                  </a:lnTo>
                  <a:lnTo>
                    <a:pt x="46760" y="0"/>
                  </a:lnTo>
                  <a:close/>
                </a:path>
              </a:pathLst>
            </a:cu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rot="7294922">
              <a:off x="8507862" y="1506795"/>
              <a:ext cx="486330" cy="462608"/>
            </a:xfrm>
            <a:prstGeom prst="pentagon">
              <a:avLst>
                <a:gd name="hf" fmla="val 105146"/>
                <a:gd name="vf" fmla="val 110557"/>
              </a:avLst>
            </a:prstGeom>
            <a:no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rot="1902">
              <a:off x="-76804" y="1095525"/>
              <a:ext cx="542100" cy="515400"/>
            </a:xfrm>
            <a:prstGeom prst="pentagon">
              <a:avLst>
                <a:gd name="hf" fmla="val 105146"/>
                <a:gd name="vf" fmla="val 110557"/>
              </a:avLst>
            </a:prstGeom>
            <a:noFill/>
            <a:ln w="28575" cap="flat" cmpd="sng">
              <a:solidFill>
                <a:srgbClr val="C20E9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8217614" y="4442536"/>
              <a:ext cx="885029" cy="885029"/>
            </a:xfrm>
            <a:custGeom>
              <a:avLst/>
              <a:gdLst/>
              <a:ahLst/>
              <a:cxnLst/>
              <a:rect l="0" t="0" r="0" b="0"/>
              <a:pathLst>
                <a:path w="75903" h="75903" extrusionOk="0">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0" name="Shape 80"/>
          <p:cNvSpPr txBox="1">
            <a:spLocks noGrp="1"/>
          </p:cNvSpPr>
          <p:nvPr>
            <p:ph type="body" idx="1"/>
          </p:nvPr>
        </p:nvSpPr>
        <p:spPr>
          <a:xfrm>
            <a:off x="1724400" y="1375150"/>
            <a:ext cx="5695200" cy="2393100"/>
          </a:xfrm>
          <a:prstGeom prst="rect">
            <a:avLst/>
          </a:prstGeom>
        </p:spPr>
        <p:txBody>
          <a:bodyPr spcFirstLastPara="1" wrap="square" lIns="91425" tIns="91425" rIns="91425" bIns="91425" anchor="ctr" anchorCtr="0"/>
          <a:lstStyle>
            <a:lvl1pPr marL="457200" lvl="0" indent="-355600" algn="ctr" rtl="0">
              <a:spcBef>
                <a:spcPts val="600"/>
              </a:spcBef>
              <a:spcAft>
                <a:spcPts val="0"/>
              </a:spcAft>
              <a:buSzPts val="2000"/>
              <a:buFont typeface="Nixie One"/>
              <a:buChar char="◍"/>
              <a:defRPr>
                <a:latin typeface="Nixie One"/>
                <a:ea typeface="Nixie One"/>
                <a:cs typeface="Nixie One"/>
                <a:sym typeface="Nixie One"/>
              </a:defRPr>
            </a:lvl1pPr>
            <a:lvl2pPr marL="914400" lvl="1" indent="-355600" algn="ctr" rtl="0">
              <a:spcBef>
                <a:spcPts val="0"/>
              </a:spcBef>
              <a:spcAft>
                <a:spcPts val="0"/>
              </a:spcAft>
              <a:buSzPts val="2000"/>
              <a:buFont typeface="Nixie One"/>
              <a:buChar char="◌"/>
              <a:defRPr>
                <a:latin typeface="Nixie One"/>
                <a:ea typeface="Nixie One"/>
                <a:cs typeface="Nixie One"/>
                <a:sym typeface="Nixie One"/>
              </a:defRPr>
            </a:lvl2pPr>
            <a:lvl3pPr marL="1371600" lvl="2" indent="-355600" algn="ctr" rtl="0">
              <a:spcBef>
                <a:spcPts val="0"/>
              </a:spcBef>
              <a:spcAft>
                <a:spcPts val="0"/>
              </a:spcAft>
              <a:buSzPts val="2000"/>
              <a:buFont typeface="Nixie One"/>
              <a:buChar char="◌"/>
              <a:defRPr>
                <a:latin typeface="Nixie One"/>
                <a:ea typeface="Nixie One"/>
                <a:cs typeface="Nixie One"/>
                <a:sym typeface="Nixie One"/>
              </a:defRPr>
            </a:lvl3pPr>
            <a:lvl4pPr marL="1828800" lvl="3" indent="-355600" algn="ctr" rtl="0">
              <a:spcBef>
                <a:spcPts val="0"/>
              </a:spcBef>
              <a:spcAft>
                <a:spcPts val="0"/>
              </a:spcAft>
              <a:buSzPts val="2000"/>
              <a:buFont typeface="Nixie One"/>
              <a:buChar char="◌"/>
              <a:defRPr>
                <a:latin typeface="Nixie One"/>
                <a:ea typeface="Nixie One"/>
                <a:cs typeface="Nixie One"/>
                <a:sym typeface="Nixie One"/>
              </a:defRPr>
            </a:lvl4pPr>
            <a:lvl5pPr marL="2286000" lvl="4" indent="-355600" algn="ctr" rtl="0">
              <a:spcBef>
                <a:spcPts val="0"/>
              </a:spcBef>
              <a:spcAft>
                <a:spcPts val="0"/>
              </a:spcAft>
              <a:buSzPts val="2000"/>
              <a:buFont typeface="Nixie One"/>
              <a:buChar char="◌"/>
              <a:defRPr>
                <a:latin typeface="Nixie One"/>
                <a:ea typeface="Nixie One"/>
                <a:cs typeface="Nixie One"/>
                <a:sym typeface="Nixie One"/>
              </a:defRPr>
            </a:lvl5pPr>
            <a:lvl6pPr marL="2743200" lvl="5" indent="-355600" algn="ctr" rtl="0">
              <a:spcBef>
                <a:spcPts val="0"/>
              </a:spcBef>
              <a:spcAft>
                <a:spcPts val="0"/>
              </a:spcAft>
              <a:buSzPts val="2000"/>
              <a:buFont typeface="Nixie One"/>
              <a:buChar char="◌"/>
              <a:defRPr>
                <a:latin typeface="Nixie One"/>
                <a:ea typeface="Nixie One"/>
                <a:cs typeface="Nixie One"/>
                <a:sym typeface="Nixie One"/>
              </a:defRPr>
            </a:lvl6pPr>
            <a:lvl7pPr marL="3200400" lvl="6" indent="-355600" algn="ctr" rtl="0">
              <a:spcBef>
                <a:spcPts val="0"/>
              </a:spcBef>
              <a:spcAft>
                <a:spcPts val="0"/>
              </a:spcAft>
              <a:buSzPts val="2000"/>
              <a:buFont typeface="Nixie One"/>
              <a:buChar char="◌"/>
              <a:defRPr>
                <a:latin typeface="Nixie One"/>
                <a:ea typeface="Nixie One"/>
                <a:cs typeface="Nixie One"/>
                <a:sym typeface="Nixie One"/>
              </a:defRPr>
            </a:lvl7pPr>
            <a:lvl8pPr marL="3657600" lvl="7" indent="-355600" algn="ctr" rtl="0">
              <a:spcBef>
                <a:spcPts val="0"/>
              </a:spcBef>
              <a:spcAft>
                <a:spcPts val="0"/>
              </a:spcAft>
              <a:buSzPts val="2000"/>
              <a:buFont typeface="Nixie One"/>
              <a:buChar char="◌"/>
              <a:defRPr>
                <a:latin typeface="Nixie One"/>
                <a:ea typeface="Nixie One"/>
                <a:cs typeface="Nixie One"/>
                <a:sym typeface="Nixie One"/>
              </a:defRPr>
            </a:lvl8pPr>
            <a:lvl9pPr marL="4114800" lvl="8" indent="-355600" algn="ctr">
              <a:spcBef>
                <a:spcPts val="0"/>
              </a:spcBef>
              <a:spcAft>
                <a:spcPts val="0"/>
              </a:spcAft>
              <a:buSzPts val="2000"/>
              <a:buFont typeface="Nixie One"/>
              <a:buChar char="◌"/>
              <a:defRPr>
                <a:latin typeface="Nixie One"/>
                <a:ea typeface="Nixie One"/>
                <a:cs typeface="Nixie One"/>
                <a:sym typeface="Nixie One"/>
              </a:defRPr>
            </a:lvl9pPr>
          </a:lstStyle>
          <a:p>
            <a:endParaRPr/>
          </a:p>
        </p:txBody>
      </p:sp>
      <p:sp>
        <p:nvSpPr>
          <p:cNvPr id="81" name="Shape 81"/>
          <p:cNvSpPr txBox="1"/>
          <p:nvPr/>
        </p:nvSpPr>
        <p:spPr>
          <a:xfrm>
            <a:off x="4261450" y="1149165"/>
            <a:ext cx="621000" cy="4215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7200">
                <a:solidFill>
                  <a:srgbClr val="FF9900"/>
                </a:solidFill>
                <a:latin typeface="Nixie One"/>
                <a:ea typeface="Nixie One"/>
                <a:cs typeface="Nixie One"/>
                <a:sym typeface="Nixie One"/>
              </a:rPr>
              <a:t>“</a:t>
            </a:r>
            <a:endParaRPr sz="7200">
              <a:solidFill>
                <a:srgbClr val="FF9900"/>
              </a:solidFill>
              <a:latin typeface="Nixie One"/>
              <a:ea typeface="Nixie One"/>
              <a:cs typeface="Nixie One"/>
              <a:sym typeface="Nixie One"/>
            </a:endParaRPr>
          </a:p>
        </p:txBody>
      </p:sp>
      <p:sp>
        <p:nvSpPr>
          <p:cNvPr id="82" name="Shape 82"/>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grpSp>
        <p:nvGrpSpPr>
          <p:cNvPr id="84" name="Shape 84"/>
          <p:cNvGrpSpPr/>
          <p:nvPr/>
        </p:nvGrpSpPr>
        <p:grpSpPr>
          <a:xfrm>
            <a:off x="-76804" y="-364106"/>
            <a:ext cx="9492216" cy="5864919"/>
            <a:chOff x="-76804" y="-364106"/>
            <a:chExt cx="9492216" cy="5864919"/>
          </a:xfrm>
        </p:grpSpPr>
        <p:sp>
          <p:nvSpPr>
            <p:cNvPr id="85" name="Shape 85"/>
            <p:cNvSpPr/>
            <p:nvPr/>
          </p:nvSpPr>
          <p:spPr>
            <a:xfrm>
              <a:off x="0" y="0"/>
              <a:ext cx="9144000" cy="1147800"/>
            </a:xfrm>
            <a:prstGeom prst="rect">
              <a:avLst/>
            </a:prstGeom>
            <a:solidFill>
              <a:srgbClr val="0E004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4343698" y="910730"/>
              <a:ext cx="456600" cy="4566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8312875" y="-85400"/>
              <a:ext cx="542100" cy="542100"/>
            </a:xfrm>
            <a:prstGeom prst="ellipse">
              <a:avLst/>
            </a:prstGeom>
            <a:solidFill>
              <a:srgbClr val="432E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rot="-899646">
              <a:off x="776862" y="-262199"/>
              <a:ext cx="900976" cy="856085"/>
            </a:xfrm>
            <a:prstGeom prst="pentagon">
              <a:avLst>
                <a:gd name="hf" fmla="val 105146"/>
                <a:gd name="vf" fmla="val 110557"/>
              </a:avLst>
            </a:prstGeom>
            <a:solidFill>
              <a:srgbClr val="432E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rot="1763">
              <a:off x="8737998" y="3634823"/>
              <a:ext cx="585000" cy="556500"/>
            </a:xfrm>
            <a:prstGeom prst="pentagon">
              <a:avLst>
                <a:gd name="hf" fmla="val 105146"/>
                <a:gd name="vf" fmla="val 110557"/>
              </a:avLst>
            </a:prstGeom>
            <a:solidFill>
              <a:srgbClr val="51387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rot="10800000">
              <a:off x="90420" y="4650313"/>
              <a:ext cx="983100" cy="850500"/>
            </a:xfrm>
            <a:prstGeom prst="triangle">
              <a:avLst>
                <a:gd name="adj" fmla="val 50000"/>
              </a:avLst>
            </a:prstGeom>
            <a:solidFill>
              <a:srgbClr val="51387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8578650" y="858649"/>
              <a:ext cx="836762" cy="836762"/>
            </a:xfrm>
            <a:custGeom>
              <a:avLst/>
              <a:gdLst/>
              <a:ahLst/>
              <a:cxnLst/>
              <a:rect l="0" t="0" r="0" b="0"/>
              <a:pathLst>
                <a:path w="73610" h="73610" extrusionOk="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C20E9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00B4C2"/>
                </a:solidFill>
              </a:endParaRPr>
            </a:p>
          </p:txBody>
        </p:sp>
        <p:sp>
          <p:nvSpPr>
            <p:cNvPr id="92" name="Shape 92"/>
            <p:cNvSpPr/>
            <p:nvPr/>
          </p:nvSpPr>
          <p:spPr>
            <a:xfrm>
              <a:off x="588219" y="-85402"/>
              <a:ext cx="421500" cy="421500"/>
            </a:xfrm>
            <a:prstGeom prst="ellipse">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rot="10800000">
              <a:off x="-76796" y="3768356"/>
              <a:ext cx="393900" cy="374400"/>
            </a:xfrm>
            <a:prstGeom prst="pentagon">
              <a:avLst>
                <a:gd name="hf" fmla="val 105146"/>
                <a:gd name="vf" fmla="val 110557"/>
              </a:avLst>
            </a:prstGeom>
            <a:noFill/>
            <a:ln w="76200" cap="flat" cmpd="sng">
              <a:solidFill>
                <a:srgbClr val="6D9EEB"/>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8092376" y="131852"/>
              <a:ext cx="983100" cy="983100"/>
            </a:xfrm>
            <a:prstGeom prst="ellipse">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100477" y="456711"/>
              <a:ext cx="885029" cy="885029"/>
            </a:xfrm>
            <a:custGeom>
              <a:avLst/>
              <a:gdLst/>
              <a:ahLst/>
              <a:cxnLst/>
              <a:rect l="0" t="0" r="0" b="0"/>
              <a:pathLst>
                <a:path w="75903" h="75903" extrusionOk="0">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133504" y="-85397"/>
              <a:ext cx="231300" cy="231300"/>
            </a:xfrm>
            <a:prstGeom prst="ellipse">
              <a:avLst/>
            </a:prstGeom>
            <a:solidFill>
              <a:srgbClr val="C20E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rot="10800000">
              <a:off x="343825" y="4290619"/>
              <a:ext cx="333300" cy="288300"/>
            </a:xfrm>
            <a:prstGeom prst="triangle">
              <a:avLst>
                <a:gd name="adj" fmla="val 50000"/>
              </a:avLst>
            </a:prstGeom>
            <a:solidFill>
              <a:srgbClr val="C20E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rot="10800000">
              <a:off x="7891383" y="4473451"/>
              <a:ext cx="421500" cy="365100"/>
            </a:xfrm>
            <a:prstGeom prst="triangle">
              <a:avLst>
                <a:gd name="adj" fmla="val 50000"/>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7800077" y="94976"/>
              <a:ext cx="307200" cy="265800"/>
            </a:xfrm>
            <a:prstGeom prst="triangle">
              <a:avLst>
                <a:gd name="adj" fmla="val 50000"/>
              </a:avLst>
            </a:pr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8578651" y="3939150"/>
              <a:ext cx="421500" cy="421500"/>
            </a:xfrm>
            <a:prstGeom prst="donut">
              <a:avLst>
                <a:gd name="adj" fmla="val 19671"/>
              </a:avLst>
            </a:prstGeom>
            <a:solidFill>
              <a:srgbClr val="C20E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888873" y="4577655"/>
              <a:ext cx="456600" cy="4566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rot="10800000">
              <a:off x="47429" y="4473462"/>
              <a:ext cx="621103" cy="475235"/>
            </a:xfrm>
            <a:custGeom>
              <a:avLst/>
              <a:gdLst/>
              <a:ahLst/>
              <a:cxnLst/>
              <a:rect l="0" t="0" r="0" b="0"/>
              <a:pathLst>
                <a:path w="88634" h="67818" extrusionOk="0">
                  <a:moveTo>
                    <a:pt x="0" y="0"/>
                  </a:moveTo>
                  <a:lnTo>
                    <a:pt x="4284" y="6637"/>
                  </a:lnTo>
                  <a:lnTo>
                    <a:pt x="4284" y="0"/>
                  </a:lnTo>
                  <a:close/>
                  <a:moveTo>
                    <a:pt x="84289" y="0"/>
                  </a:moveTo>
                  <a:lnTo>
                    <a:pt x="84289" y="6637"/>
                  </a:lnTo>
                  <a:lnTo>
                    <a:pt x="88633" y="0"/>
                  </a:lnTo>
                  <a:close/>
                  <a:moveTo>
                    <a:pt x="7844" y="0"/>
                  </a:moveTo>
                  <a:lnTo>
                    <a:pt x="7844" y="12007"/>
                  </a:lnTo>
                  <a:lnTo>
                    <a:pt x="12791" y="19609"/>
                  </a:lnTo>
                  <a:lnTo>
                    <a:pt x="12791" y="0"/>
                  </a:lnTo>
                  <a:close/>
                  <a:moveTo>
                    <a:pt x="75842" y="0"/>
                  </a:moveTo>
                  <a:lnTo>
                    <a:pt x="75842" y="19609"/>
                  </a:lnTo>
                  <a:lnTo>
                    <a:pt x="80790" y="12007"/>
                  </a:lnTo>
                  <a:lnTo>
                    <a:pt x="80790" y="0"/>
                  </a:lnTo>
                  <a:close/>
                  <a:moveTo>
                    <a:pt x="16351" y="0"/>
                  </a:moveTo>
                  <a:lnTo>
                    <a:pt x="16351" y="25039"/>
                  </a:lnTo>
                  <a:lnTo>
                    <a:pt x="21299" y="32581"/>
                  </a:lnTo>
                  <a:lnTo>
                    <a:pt x="21299" y="0"/>
                  </a:lnTo>
                  <a:close/>
                  <a:moveTo>
                    <a:pt x="67335" y="0"/>
                  </a:moveTo>
                  <a:lnTo>
                    <a:pt x="67335" y="32581"/>
                  </a:lnTo>
                  <a:lnTo>
                    <a:pt x="72282" y="25039"/>
                  </a:lnTo>
                  <a:lnTo>
                    <a:pt x="72282" y="0"/>
                  </a:lnTo>
                  <a:close/>
                  <a:moveTo>
                    <a:pt x="24859" y="0"/>
                  </a:moveTo>
                  <a:lnTo>
                    <a:pt x="24859" y="38012"/>
                  </a:lnTo>
                  <a:lnTo>
                    <a:pt x="29806" y="45614"/>
                  </a:lnTo>
                  <a:lnTo>
                    <a:pt x="29806" y="0"/>
                  </a:lnTo>
                  <a:close/>
                  <a:moveTo>
                    <a:pt x="58828" y="0"/>
                  </a:moveTo>
                  <a:lnTo>
                    <a:pt x="58828" y="45614"/>
                  </a:lnTo>
                  <a:lnTo>
                    <a:pt x="63775" y="38012"/>
                  </a:lnTo>
                  <a:lnTo>
                    <a:pt x="63775" y="0"/>
                  </a:lnTo>
                  <a:close/>
                  <a:moveTo>
                    <a:pt x="33306" y="0"/>
                  </a:moveTo>
                  <a:lnTo>
                    <a:pt x="33306" y="51044"/>
                  </a:lnTo>
                  <a:lnTo>
                    <a:pt x="38313" y="58586"/>
                  </a:lnTo>
                  <a:lnTo>
                    <a:pt x="38313" y="0"/>
                  </a:lnTo>
                  <a:close/>
                  <a:moveTo>
                    <a:pt x="50320" y="0"/>
                  </a:moveTo>
                  <a:lnTo>
                    <a:pt x="50320" y="58586"/>
                  </a:lnTo>
                  <a:lnTo>
                    <a:pt x="55268" y="51044"/>
                  </a:lnTo>
                  <a:lnTo>
                    <a:pt x="55268" y="0"/>
                  </a:lnTo>
                  <a:close/>
                  <a:moveTo>
                    <a:pt x="41813" y="0"/>
                  </a:moveTo>
                  <a:lnTo>
                    <a:pt x="41813" y="64016"/>
                  </a:lnTo>
                  <a:lnTo>
                    <a:pt x="44287" y="67817"/>
                  </a:lnTo>
                  <a:lnTo>
                    <a:pt x="46760" y="64016"/>
                  </a:lnTo>
                  <a:lnTo>
                    <a:pt x="46760" y="0"/>
                  </a:lnTo>
                  <a:close/>
                </a:path>
              </a:pathLst>
            </a:cu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rot="7294922">
              <a:off x="8507862" y="1506795"/>
              <a:ext cx="486330" cy="462608"/>
            </a:xfrm>
            <a:prstGeom prst="pentagon">
              <a:avLst>
                <a:gd name="hf" fmla="val 105146"/>
                <a:gd name="vf" fmla="val 110557"/>
              </a:avLst>
            </a:prstGeom>
            <a:no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rot="1902">
              <a:off x="-76804" y="1095525"/>
              <a:ext cx="542100" cy="515400"/>
            </a:xfrm>
            <a:prstGeom prst="pentagon">
              <a:avLst>
                <a:gd name="hf" fmla="val 105146"/>
                <a:gd name="vf" fmla="val 110557"/>
              </a:avLst>
            </a:prstGeom>
            <a:noFill/>
            <a:ln w="28575" cap="flat" cmpd="sng">
              <a:solidFill>
                <a:srgbClr val="C20E9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8217614" y="4442536"/>
              <a:ext cx="885029" cy="885029"/>
            </a:xfrm>
            <a:custGeom>
              <a:avLst/>
              <a:gdLst/>
              <a:ahLst/>
              <a:cxnLst/>
              <a:rect l="0" t="0" r="0" b="0"/>
              <a:pathLst>
                <a:path w="75903" h="75903" extrusionOk="0">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rot="10800000">
              <a:off x="4456350" y="1058785"/>
              <a:ext cx="231300" cy="200100"/>
            </a:xfrm>
            <a:prstGeom prst="triangle">
              <a:avLst>
                <a:gd name="adj" fmla="val 50000"/>
              </a:avLst>
            </a:pr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7" name="Shape 107"/>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08" name="Shape 108"/>
          <p:cNvSpPr txBox="1">
            <a:spLocks noGrp="1"/>
          </p:cNvSpPr>
          <p:nvPr>
            <p:ph type="body" idx="1"/>
          </p:nvPr>
        </p:nvSpPr>
        <p:spPr>
          <a:xfrm>
            <a:off x="1750800" y="1513000"/>
            <a:ext cx="5642400" cy="30999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109" name="Shape 109"/>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0"/>
        <p:cNvGrpSpPr/>
        <p:nvPr/>
      </p:nvGrpSpPr>
      <p:grpSpPr>
        <a:xfrm>
          <a:off x="0" y="0"/>
          <a:ext cx="0" cy="0"/>
          <a:chOff x="0" y="0"/>
          <a:chExt cx="0" cy="0"/>
        </a:xfrm>
      </p:grpSpPr>
      <p:grpSp>
        <p:nvGrpSpPr>
          <p:cNvPr id="111" name="Shape 111"/>
          <p:cNvGrpSpPr/>
          <p:nvPr/>
        </p:nvGrpSpPr>
        <p:grpSpPr>
          <a:xfrm>
            <a:off x="-76804" y="-364106"/>
            <a:ext cx="9492216" cy="5864919"/>
            <a:chOff x="-76804" y="-364106"/>
            <a:chExt cx="9492216" cy="5864919"/>
          </a:xfrm>
        </p:grpSpPr>
        <p:sp>
          <p:nvSpPr>
            <p:cNvPr id="112" name="Shape 112"/>
            <p:cNvSpPr/>
            <p:nvPr/>
          </p:nvSpPr>
          <p:spPr>
            <a:xfrm>
              <a:off x="0" y="0"/>
              <a:ext cx="9144000" cy="1147800"/>
            </a:xfrm>
            <a:prstGeom prst="rect">
              <a:avLst/>
            </a:prstGeom>
            <a:solidFill>
              <a:srgbClr val="0E004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4343698" y="910730"/>
              <a:ext cx="456600" cy="4566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8312875" y="-85400"/>
              <a:ext cx="542100" cy="542100"/>
            </a:xfrm>
            <a:prstGeom prst="ellipse">
              <a:avLst/>
            </a:prstGeom>
            <a:solidFill>
              <a:srgbClr val="432E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rot="-899646">
              <a:off x="776862" y="-262199"/>
              <a:ext cx="900976" cy="856085"/>
            </a:xfrm>
            <a:prstGeom prst="pentagon">
              <a:avLst>
                <a:gd name="hf" fmla="val 105146"/>
                <a:gd name="vf" fmla="val 110557"/>
              </a:avLst>
            </a:prstGeom>
            <a:solidFill>
              <a:srgbClr val="432E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rot="1763">
              <a:off x="8737998" y="3634823"/>
              <a:ext cx="585000" cy="556500"/>
            </a:xfrm>
            <a:prstGeom prst="pentagon">
              <a:avLst>
                <a:gd name="hf" fmla="val 105146"/>
                <a:gd name="vf" fmla="val 110557"/>
              </a:avLst>
            </a:prstGeom>
            <a:solidFill>
              <a:srgbClr val="51387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rot="10800000">
              <a:off x="90420" y="4650313"/>
              <a:ext cx="983100" cy="850500"/>
            </a:xfrm>
            <a:prstGeom prst="triangle">
              <a:avLst>
                <a:gd name="adj" fmla="val 50000"/>
              </a:avLst>
            </a:prstGeom>
            <a:solidFill>
              <a:srgbClr val="51387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8578650" y="858649"/>
              <a:ext cx="836762" cy="836762"/>
            </a:xfrm>
            <a:custGeom>
              <a:avLst/>
              <a:gdLst/>
              <a:ahLst/>
              <a:cxnLst/>
              <a:rect l="0" t="0" r="0" b="0"/>
              <a:pathLst>
                <a:path w="73610" h="73610" extrusionOk="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C20E9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00B4C2"/>
                </a:solidFill>
              </a:endParaRPr>
            </a:p>
          </p:txBody>
        </p:sp>
        <p:sp>
          <p:nvSpPr>
            <p:cNvPr id="119" name="Shape 119"/>
            <p:cNvSpPr/>
            <p:nvPr/>
          </p:nvSpPr>
          <p:spPr>
            <a:xfrm>
              <a:off x="588219" y="-85402"/>
              <a:ext cx="421500" cy="421500"/>
            </a:xfrm>
            <a:prstGeom prst="ellipse">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rot="10800000">
              <a:off x="-76796" y="3768356"/>
              <a:ext cx="393900" cy="374400"/>
            </a:xfrm>
            <a:prstGeom prst="pentagon">
              <a:avLst>
                <a:gd name="hf" fmla="val 105146"/>
                <a:gd name="vf" fmla="val 110557"/>
              </a:avLst>
            </a:prstGeom>
            <a:noFill/>
            <a:ln w="76200" cap="flat" cmpd="sng">
              <a:solidFill>
                <a:srgbClr val="6D9EEB"/>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8092376" y="131852"/>
              <a:ext cx="983100" cy="983100"/>
            </a:xfrm>
            <a:prstGeom prst="ellipse">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100477" y="456711"/>
              <a:ext cx="885029" cy="885029"/>
            </a:xfrm>
            <a:custGeom>
              <a:avLst/>
              <a:gdLst/>
              <a:ahLst/>
              <a:cxnLst/>
              <a:rect l="0" t="0" r="0" b="0"/>
              <a:pathLst>
                <a:path w="75903" h="75903" extrusionOk="0">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133504" y="-85397"/>
              <a:ext cx="231300" cy="231300"/>
            </a:xfrm>
            <a:prstGeom prst="ellipse">
              <a:avLst/>
            </a:prstGeom>
            <a:solidFill>
              <a:srgbClr val="C20E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rot="10800000">
              <a:off x="343825" y="4290619"/>
              <a:ext cx="333300" cy="288300"/>
            </a:xfrm>
            <a:prstGeom prst="triangle">
              <a:avLst>
                <a:gd name="adj" fmla="val 50000"/>
              </a:avLst>
            </a:prstGeom>
            <a:solidFill>
              <a:srgbClr val="C20E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rot="10800000">
              <a:off x="7891383" y="4473451"/>
              <a:ext cx="421500" cy="365100"/>
            </a:xfrm>
            <a:prstGeom prst="triangle">
              <a:avLst>
                <a:gd name="adj" fmla="val 50000"/>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7800077" y="94976"/>
              <a:ext cx="307200" cy="265800"/>
            </a:xfrm>
            <a:prstGeom prst="triangle">
              <a:avLst>
                <a:gd name="adj" fmla="val 50000"/>
              </a:avLst>
            </a:pr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8578651" y="3939150"/>
              <a:ext cx="421500" cy="421500"/>
            </a:xfrm>
            <a:prstGeom prst="donut">
              <a:avLst>
                <a:gd name="adj" fmla="val 19671"/>
              </a:avLst>
            </a:prstGeom>
            <a:solidFill>
              <a:srgbClr val="C20E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888873" y="4577655"/>
              <a:ext cx="456600" cy="4566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rot="10800000">
              <a:off x="47429" y="4473462"/>
              <a:ext cx="621103" cy="475235"/>
            </a:xfrm>
            <a:custGeom>
              <a:avLst/>
              <a:gdLst/>
              <a:ahLst/>
              <a:cxnLst/>
              <a:rect l="0" t="0" r="0" b="0"/>
              <a:pathLst>
                <a:path w="88634" h="67818" extrusionOk="0">
                  <a:moveTo>
                    <a:pt x="0" y="0"/>
                  </a:moveTo>
                  <a:lnTo>
                    <a:pt x="4284" y="6637"/>
                  </a:lnTo>
                  <a:lnTo>
                    <a:pt x="4284" y="0"/>
                  </a:lnTo>
                  <a:close/>
                  <a:moveTo>
                    <a:pt x="84289" y="0"/>
                  </a:moveTo>
                  <a:lnTo>
                    <a:pt x="84289" y="6637"/>
                  </a:lnTo>
                  <a:lnTo>
                    <a:pt x="88633" y="0"/>
                  </a:lnTo>
                  <a:close/>
                  <a:moveTo>
                    <a:pt x="7844" y="0"/>
                  </a:moveTo>
                  <a:lnTo>
                    <a:pt x="7844" y="12007"/>
                  </a:lnTo>
                  <a:lnTo>
                    <a:pt x="12791" y="19609"/>
                  </a:lnTo>
                  <a:lnTo>
                    <a:pt x="12791" y="0"/>
                  </a:lnTo>
                  <a:close/>
                  <a:moveTo>
                    <a:pt x="75842" y="0"/>
                  </a:moveTo>
                  <a:lnTo>
                    <a:pt x="75842" y="19609"/>
                  </a:lnTo>
                  <a:lnTo>
                    <a:pt x="80790" y="12007"/>
                  </a:lnTo>
                  <a:lnTo>
                    <a:pt x="80790" y="0"/>
                  </a:lnTo>
                  <a:close/>
                  <a:moveTo>
                    <a:pt x="16351" y="0"/>
                  </a:moveTo>
                  <a:lnTo>
                    <a:pt x="16351" y="25039"/>
                  </a:lnTo>
                  <a:lnTo>
                    <a:pt x="21299" y="32581"/>
                  </a:lnTo>
                  <a:lnTo>
                    <a:pt x="21299" y="0"/>
                  </a:lnTo>
                  <a:close/>
                  <a:moveTo>
                    <a:pt x="67335" y="0"/>
                  </a:moveTo>
                  <a:lnTo>
                    <a:pt x="67335" y="32581"/>
                  </a:lnTo>
                  <a:lnTo>
                    <a:pt x="72282" y="25039"/>
                  </a:lnTo>
                  <a:lnTo>
                    <a:pt x="72282" y="0"/>
                  </a:lnTo>
                  <a:close/>
                  <a:moveTo>
                    <a:pt x="24859" y="0"/>
                  </a:moveTo>
                  <a:lnTo>
                    <a:pt x="24859" y="38012"/>
                  </a:lnTo>
                  <a:lnTo>
                    <a:pt x="29806" y="45614"/>
                  </a:lnTo>
                  <a:lnTo>
                    <a:pt x="29806" y="0"/>
                  </a:lnTo>
                  <a:close/>
                  <a:moveTo>
                    <a:pt x="58828" y="0"/>
                  </a:moveTo>
                  <a:lnTo>
                    <a:pt x="58828" y="45614"/>
                  </a:lnTo>
                  <a:lnTo>
                    <a:pt x="63775" y="38012"/>
                  </a:lnTo>
                  <a:lnTo>
                    <a:pt x="63775" y="0"/>
                  </a:lnTo>
                  <a:close/>
                  <a:moveTo>
                    <a:pt x="33306" y="0"/>
                  </a:moveTo>
                  <a:lnTo>
                    <a:pt x="33306" y="51044"/>
                  </a:lnTo>
                  <a:lnTo>
                    <a:pt x="38313" y="58586"/>
                  </a:lnTo>
                  <a:lnTo>
                    <a:pt x="38313" y="0"/>
                  </a:lnTo>
                  <a:close/>
                  <a:moveTo>
                    <a:pt x="50320" y="0"/>
                  </a:moveTo>
                  <a:lnTo>
                    <a:pt x="50320" y="58586"/>
                  </a:lnTo>
                  <a:lnTo>
                    <a:pt x="55268" y="51044"/>
                  </a:lnTo>
                  <a:lnTo>
                    <a:pt x="55268" y="0"/>
                  </a:lnTo>
                  <a:close/>
                  <a:moveTo>
                    <a:pt x="41813" y="0"/>
                  </a:moveTo>
                  <a:lnTo>
                    <a:pt x="41813" y="64016"/>
                  </a:lnTo>
                  <a:lnTo>
                    <a:pt x="44287" y="67817"/>
                  </a:lnTo>
                  <a:lnTo>
                    <a:pt x="46760" y="64016"/>
                  </a:lnTo>
                  <a:lnTo>
                    <a:pt x="46760" y="0"/>
                  </a:lnTo>
                  <a:close/>
                </a:path>
              </a:pathLst>
            </a:cu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rot="7294922">
              <a:off x="8507862" y="1506795"/>
              <a:ext cx="486330" cy="462608"/>
            </a:xfrm>
            <a:prstGeom prst="pentagon">
              <a:avLst>
                <a:gd name="hf" fmla="val 105146"/>
                <a:gd name="vf" fmla="val 110557"/>
              </a:avLst>
            </a:prstGeom>
            <a:no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rot="1902">
              <a:off x="-76804" y="1095525"/>
              <a:ext cx="542100" cy="515400"/>
            </a:xfrm>
            <a:prstGeom prst="pentagon">
              <a:avLst>
                <a:gd name="hf" fmla="val 105146"/>
                <a:gd name="vf" fmla="val 110557"/>
              </a:avLst>
            </a:prstGeom>
            <a:noFill/>
            <a:ln w="28575" cap="flat" cmpd="sng">
              <a:solidFill>
                <a:srgbClr val="C20E9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8217614" y="4442536"/>
              <a:ext cx="885029" cy="885029"/>
            </a:xfrm>
            <a:custGeom>
              <a:avLst/>
              <a:gdLst/>
              <a:ahLst/>
              <a:cxnLst/>
              <a:rect l="0" t="0" r="0" b="0"/>
              <a:pathLst>
                <a:path w="75903" h="75903" extrusionOk="0">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rot="10800000">
              <a:off x="4456350" y="1058785"/>
              <a:ext cx="231300" cy="200100"/>
            </a:xfrm>
            <a:prstGeom prst="triangle">
              <a:avLst>
                <a:gd name="adj" fmla="val 50000"/>
              </a:avLst>
            </a:pr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4" name="Shape 134"/>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35" name="Shape 135"/>
          <p:cNvSpPr txBox="1">
            <a:spLocks noGrp="1"/>
          </p:cNvSpPr>
          <p:nvPr>
            <p:ph type="body" idx="1"/>
          </p:nvPr>
        </p:nvSpPr>
        <p:spPr>
          <a:xfrm>
            <a:off x="1248675" y="1519600"/>
            <a:ext cx="3226200" cy="30075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36" name="Shape 136"/>
          <p:cNvSpPr txBox="1">
            <a:spLocks noGrp="1"/>
          </p:cNvSpPr>
          <p:nvPr>
            <p:ph type="body" idx="2"/>
          </p:nvPr>
        </p:nvSpPr>
        <p:spPr>
          <a:xfrm>
            <a:off x="4669128" y="1519600"/>
            <a:ext cx="3226200" cy="30075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37" name="Shape 137"/>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7"/>
        <p:cNvGrpSpPr/>
        <p:nvPr/>
      </p:nvGrpSpPr>
      <p:grpSpPr>
        <a:xfrm>
          <a:off x="0" y="0"/>
          <a:ext cx="0" cy="0"/>
          <a:chOff x="0" y="0"/>
          <a:chExt cx="0" cy="0"/>
        </a:xfrm>
      </p:grpSpPr>
      <p:grpSp>
        <p:nvGrpSpPr>
          <p:cNvPr id="168" name="Shape 168"/>
          <p:cNvGrpSpPr/>
          <p:nvPr/>
        </p:nvGrpSpPr>
        <p:grpSpPr>
          <a:xfrm>
            <a:off x="-76804" y="-364106"/>
            <a:ext cx="9492216" cy="5864919"/>
            <a:chOff x="-76804" y="-364106"/>
            <a:chExt cx="9492216" cy="5864919"/>
          </a:xfrm>
        </p:grpSpPr>
        <p:sp>
          <p:nvSpPr>
            <p:cNvPr id="169" name="Shape 169"/>
            <p:cNvSpPr/>
            <p:nvPr/>
          </p:nvSpPr>
          <p:spPr>
            <a:xfrm>
              <a:off x="0" y="0"/>
              <a:ext cx="9144000" cy="1147800"/>
            </a:xfrm>
            <a:prstGeom prst="rect">
              <a:avLst/>
            </a:prstGeom>
            <a:solidFill>
              <a:srgbClr val="0E004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p:nvPr/>
          </p:nvSpPr>
          <p:spPr>
            <a:xfrm>
              <a:off x="4343698" y="910730"/>
              <a:ext cx="456600" cy="4566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p:nvPr/>
          </p:nvSpPr>
          <p:spPr>
            <a:xfrm>
              <a:off x="8312875" y="-85400"/>
              <a:ext cx="542100" cy="542100"/>
            </a:xfrm>
            <a:prstGeom prst="ellipse">
              <a:avLst/>
            </a:prstGeom>
            <a:solidFill>
              <a:srgbClr val="432E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p:nvPr/>
          </p:nvSpPr>
          <p:spPr>
            <a:xfrm rot="-899646">
              <a:off x="776862" y="-262199"/>
              <a:ext cx="900976" cy="856085"/>
            </a:xfrm>
            <a:prstGeom prst="pentagon">
              <a:avLst>
                <a:gd name="hf" fmla="val 105146"/>
                <a:gd name="vf" fmla="val 110557"/>
              </a:avLst>
            </a:prstGeom>
            <a:solidFill>
              <a:srgbClr val="432E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Shape 173"/>
            <p:cNvSpPr/>
            <p:nvPr/>
          </p:nvSpPr>
          <p:spPr>
            <a:xfrm rot="1763">
              <a:off x="8737998" y="3634823"/>
              <a:ext cx="585000" cy="556500"/>
            </a:xfrm>
            <a:prstGeom prst="pentagon">
              <a:avLst>
                <a:gd name="hf" fmla="val 105146"/>
                <a:gd name="vf" fmla="val 110557"/>
              </a:avLst>
            </a:prstGeom>
            <a:solidFill>
              <a:srgbClr val="51387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p:nvPr/>
          </p:nvSpPr>
          <p:spPr>
            <a:xfrm rot="10800000">
              <a:off x="90420" y="4650313"/>
              <a:ext cx="983100" cy="850500"/>
            </a:xfrm>
            <a:prstGeom prst="triangle">
              <a:avLst>
                <a:gd name="adj" fmla="val 50000"/>
              </a:avLst>
            </a:prstGeom>
            <a:solidFill>
              <a:srgbClr val="51387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 name="Shape 175"/>
            <p:cNvSpPr/>
            <p:nvPr/>
          </p:nvSpPr>
          <p:spPr>
            <a:xfrm>
              <a:off x="8578650" y="858649"/>
              <a:ext cx="836762" cy="836762"/>
            </a:xfrm>
            <a:custGeom>
              <a:avLst/>
              <a:gdLst/>
              <a:ahLst/>
              <a:cxnLst/>
              <a:rect l="0" t="0" r="0" b="0"/>
              <a:pathLst>
                <a:path w="73610" h="73610" extrusionOk="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C20E9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00B4C2"/>
                </a:solidFill>
              </a:endParaRPr>
            </a:p>
          </p:txBody>
        </p:sp>
        <p:sp>
          <p:nvSpPr>
            <p:cNvPr id="176" name="Shape 176"/>
            <p:cNvSpPr/>
            <p:nvPr/>
          </p:nvSpPr>
          <p:spPr>
            <a:xfrm>
              <a:off x="588219" y="-85402"/>
              <a:ext cx="421500" cy="421500"/>
            </a:xfrm>
            <a:prstGeom prst="ellipse">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 name="Shape 177"/>
            <p:cNvSpPr/>
            <p:nvPr/>
          </p:nvSpPr>
          <p:spPr>
            <a:xfrm rot="10800000">
              <a:off x="-76796" y="3768356"/>
              <a:ext cx="393900" cy="374400"/>
            </a:xfrm>
            <a:prstGeom prst="pentagon">
              <a:avLst>
                <a:gd name="hf" fmla="val 105146"/>
                <a:gd name="vf" fmla="val 110557"/>
              </a:avLst>
            </a:prstGeom>
            <a:noFill/>
            <a:ln w="76200" cap="flat" cmpd="sng">
              <a:solidFill>
                <a:srgbClr val="6D9EEB"/>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 name="Shape 178"/>
            <p:cNvSpPr/>
            <p:nvPr/>
          </p:nvSpPr>
          <p:spPr>
            <a:xfrm>
              <a:off x="8092376" y="131852"/>
              <a:ext cx="983100" cy="983100"/>
            </a:xfrm>
            <a:prstGeom prst="ellipse">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 name="Shape 179"/>
            <p:cNvSpPr/>
            <p:nvPr/>
          </p:nvSpPr>
          <p:spPr>
            <a:xfrm>
              <a:off x="100477" y="456711"/>
              <a:ext cx="885029" cy="885029"/>
            </a:xfrm>
            <a:custGeom>
              <a:avLst/>
              <a:gdLst/>
              <a:ahLst/>
              <a:cxnLst/>
              <a:rect l="0" t="0" r="0" b="0"/>
              <a:pathLst>
                <a:path w="75903" h="75903" extrusionOk="0">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p:cNvSpPr/>
            <p:nvPr/>
          </p:nvSpPr>
          <p:spPr>
            <a:xfrm>
              <a:off x="133504" y="-85397"/>
              <a:ext cx="231300" cy="231300"/>
            </a:xfrm>
            <a:prstGeom prst="ellipse">
              <a:avLst/>
            </a:prstGeom>
            <a:solidFill>
              <a:srgbClr val="C20E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Shape 181"/>
            <p:cNvSpPr/>
            <p:nvPr/>
          </p:nvSpPr>
          <p:spPr>
            <a:xfrm rot="10800000">
              <a:off x="343825" y="4290619"/>
              <a:ext cx="333300" cy="288300"/>
            </a:xfrm>
            <a:prstGeom prst="triangle">
              <a:avLst>
                <a:gd name="adj" fmla="val 50000"/>
              </a:avLst>
            </a:prstGeom>
            <a:solidFill>
              <a:srgbClr val="C20E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Shape 182"/>
            <p:cNvSpPr/>
            <p:nvPr/>
          </p:nvSpPr>
          <p:spPr>
            <a:xfrm rot="10800000">
              <a:off x="7891383" y="4473451"/>
              <a:ext cx="421500" cy="365100"/>
            </a:xfrm>
            <a:prstGeom prst="triangle">
              <a:avLst>
                <a:gd name="adj" fmla="val 50000"/>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Shape 183"/>
            <p:cNvSpPr/>
            <p:nvPr/>
          </p:nvSpPr>
          <p:spPr>
            <a:xfrm>
              <a:off x="7800077" y="94976"/>
              <a:ext cx="307200" cy="265800"/>
            </a:xfrm>
            <a:prstGeom prst="triangle">
              <a:avLst>
                <a:gd name="adj" fmla="val 50000"/>
              </a:avLst>
            </a:pr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 name="Shape 184"/>
            <p:cNvSpPr/>
            <p:nvPr/>
          </p:nvSpPr>
          <p:spPr>
            <a:xfrm>
              <a:off x="8578651" y="3939150"/>
              <a:ext cx="421500" cy="421500"/>
            </a:xfrm>
            <a:prstGeom prst="donut">
              <a:avLst>
                <a:gd name="adj" fmla="val 19671"/>
              </a:avLst>
            </a:prstGeom>
            <a:solidFill>
              <a:srgbClr val="C20E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p:nvPr/>
          </p:nvSpPr>
          <p:spPr>
            <a:xfrm>
              <a:off x="888873" y="4577655"/>
              <a:ext cx="456600" cy="4566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rot="10800000">
              <a:off x="47429" y="4473462"/>
              <a:ext cx="621103" cy="475235"/>
            </a:xfrm>
            <a:custGeom>
              <a:avLst/>
              <a:gdLst/>
              <a:ahLst/>
              <a:cxnLst/>
              <a:rect l="0" t="0" r="0" b="0"/>
              <a:pathLst>
                <a:path w="88634" h="67818" extrusionOk="0">
                  <a:moveTo>
                    <a:pt x="0" y="0"/>
                  </a:moveTo>
                  <a:lnTo>
                    <a:pt x="4284" y="6637"/>
                  </a:lnTo>
                  <a:lnTo>
                    <a:pt x="4284" y="0"/>
                  </a:lnTo>
                  <a:close/>
                  <a:moveTo>
                    <a:pt x="84289" y="0"/>
                  </a:moveTo>
                  <a:lnTo>
                    <a:pt x="84289" y="6637"/>
                  </a:lnTo>
                  <a:lnTo>
                    <a:pt x="88633" y="0"/>
                  </a:lnTo>
                  <a:close/>
                  <a:moveTo>
                    <a:pt x="7844" y="0"/>
                  </a:moveTo>
                  <a:lnTo>
                    <a:pt x="7844" y="12007"/>
                  </a:lnTo>
                  <a:lnTo>
                    <a:pt x="12791" y="19609"/>
                  </a:lnTo>
                  <a:lnTo>
                    <a:pt x="12791" y="0"/>
                  </a:lnTo>
                  <a:close/>
                  <a:moveTo>
                    <a:pt x="75842" y="0"/>
                  </a:moveTo>
                  <a:lnTo>
                    <a:pt x="75842" y="19609"/>
                  </a:lnTo>
                  <a:lnTo>
                    <a:pt x="80790" y="12007"/>
                  </a:lnTo>
                  <a:lnTo>
                    <a:pt x="80790" y="0"/>
                  </a:lnTo>
                  <a:close/>
                  <a:moveTo>
                    <a:pt x="16351" y="0"/>
                  </a:moveTo>
                  <a:lnTo>
                    <a:pt x="16351" y="25039"/>
                  </a:lnTo>
                  <a:lnTo>
                    <a:pt x="21299" y="32581"/>
                  </a:lnTo>
                  <a:lnTo>
                    <a:pt x="21299" y="0"/>
                  </a:lnTo>
                  <a:close/>
                  <a:moveTo>
                    <a:pt x="67335" y="0"/>
                  </a:moveTo>
                  <a:lnTo>
                    <a:pt x="67335" y="32581"/>
                  </a:lnTo>
                  <a:lnTo>
                    <a:pt x="72282" y="25039"/>
                  </a:lnTo>
                  <a:lnTo>
                    <a:pt x="72282" y="0"/>
                  </a:lnTo>
                  <a:close/>
                  <a:moveTo>
                    <a:pt x="24859" y="0"/>
                  </a:moveTo>
                  <a:lnTo>
                    <a:pt x="24859" y="38012"/>
                  </a:lnTo>
                  <a:lnTo>
                    <a:pt x="29806" y="45614"/>
                  </a:lnTo>
                  <a:lnTo>
                    <a:pt x="29806" y="0"/>
                  </a:lnTo>
                  <a:close/>
                  <a:moveTo>
                    <a:pt x="58828" y="0"/>
                  </a:moveTo>
                  <a:lnTo>
                    <a:pt x="58828" y="45614"/>
                  </a:lnTo>
                  <a:lnTo>
                    <a:pt x="63775" y="38012"/>
                  </a:lnTo>
                  <a:lnTo>
                    <a:pt x="63775" y="0"/>
                  </a:lnTo>
                  <a:close/>
                  <a:moveTo>
                    <a:pt x="33306" y="0"/>
                  </a:moveTo>
                  <a:lnTo>
                    <a:pt x="33306" y="51044"/>
                  </a:lnTo>
                  <a:lnTo>
                    <a:pt x="38313" y="58586"/>
                  </a:lnTo>
                  <a:lnTo>
                    <a:pt x="38313" y="0"/>
                  </a:lnTo>
                  <a:close/>
                  <a:moveTo>
                    <a:pt x="50320" y="0"/>
                  </a:moveTo>
                  <a:lnTo>
                    <a:pt x="50320" y="58586"/>
                  </a:lnTo>
                  <a:lnTo>
                    <a:pt x="55268" y="51044"/>
                  </a:lnTo>
                  <a:lnTo>
                    <a:pt x="55268" y="0"/>
                  </a:lnTo>
                  <a:close/>
                  <a:moveTo>
                    <a:pt x="41813" y="0"/>
                  </a:moveTo>
                  <a:lnTo>
                    <a:pt x="41813" y="64016"/>
                  </a:lnTo>
                  <a:lnTo>
                    <a:pt x="44287" y="67817"/>
                  </a:lnTo>
                  <a:lnTo>
                    <a:pt x="46760" y="64016"/>
                  </a:lnTo>
                  <a:lnTo>
                    <a:pt x="46760" y="0"/>
                  </a:lnTo>
                  <a:close/>
                </a:path>
              </a:pathLst>
            </a:cu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rot="7294922">
              <a:off x="8507862" y="1506795"/>
              <a:ext cx="486330" cy="462608"/>
            </a:xfrm>
            <a:prstGeom prst="pentagon">
              <a:avLst>
                <a:gd name="hf" fmla="val 105146"/>
                <a:gd name="vf" fmla="val 110557"/>
              </a:avLst>
            </a:prstGeom>
            <a:no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rot="1902">
              <a:off x="-76804" y="1095525"/>
              <a:ext cx="542100" cy="515400"/>
            </a:xfrm>
            <a:prstGeom prst="pentagon">
              <a:avLst>
                <a:gd name="hf" fmla="val 105146"/>
                <a:gd name="vf" fmla="val 110557"/>
              </a:avLst>
            </a:prstGeom>
            <a:noFill/>
            <a:ln w="28575" cap="flat" cmpd="sng">
              <a:solidFill>
                <a:srgbClr val="C20E9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Shape 189"/>
            <p:cNvSpPr/>
            <p:nvPr/>
          </p:nvSpPr>
          <p:spPr>
            <a:xfrm>
              <a:off x="8217614" y="4442536"/>
              <a:ext cx="885029" cy="885029"/>
            </a:xfrm>
            <a:custGeom>
              <a:avLst/>
              <a:gdLst/>
              <a:ahLst/>
              <a:cxnLst/>
              <a:rect l="0" t="0" r="0" b="0"/>
              <a:pathLst>
                <a:path w="75903" h="75903" extrusionOk="0">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 name="Shape 190"/>
            <p:cNvSpPr/>
            <p:nvPr/>
          </p:nvSpPr>
          <p:spPr>
            <a:xfrm rot="10800000">
              <a:off x="4456350" y="1058785"/>
              <a:ext cx="231300" cy="200100"/>
            </a:xfrm>
            <a:prstGeom prst="triangle">
              <a:avLst>
                <a:gd name="adj" fmla="val 50000"/>
              </a:avLst>
            </a:pr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1" name="Shape 191"/>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92" name="Shape 192"/>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9"/>
        <p:cNvGrpSpPr/>
        <p:nvPr/>
      </p:nvGrpSpPr>
      <p:grpSpPr>
        <a:xfrm>
          <a:off x="0" y="0"/>
          <a:ext cx="0" cy="0"/>
          <a:chOff x="0" y="0"/>
          <a:chExt cx="0" cy="0"/>
        </a:xfrm>
      </p:grpSpPr>
      <p:grpSp>
        <p:nvGrpSpPr>
          <p:cNvPr id="220" name="Shape 220"/>
          <p:cNvGrpSpPr/>
          <p:nvPr/>
        </p:nvGrpSpPr>
        <p:grpSpPr>
          <a:xfrm>
            <a:off x="-76804" y="-364106"/>
            <a:ext cx="9492216" cy="5864919"/>
            <a:chOff x="-76804" y="-364106"/>
            <a:chExt cx="9492216" cy="5864919"/>
          </a:xfrm>
        </p:grpSpPr>
        <p:sp>
          <p:nvSpPr>
            <p:cNvPr id="221" name="Shape 221"/>
            <p:cNvSpPr/>
            <p:nvPr/>
          </p:nvSpPr>
          <p:spPr>
            <a:xfrm>
              <a:off x="8312875" y="-85400"/>
              <a:ext cx="542100" cy="542100"/>
            </a:xfrm>
            <a:prstGeom prst="ellipse">
              <a:avLst/>
            </a:prstGeom>
            <a:solidFill>
              <a:srgbClr val="51387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Shape 222"/>
            <p:cNvSpPr/>
            <p:nvPr/>
          </p:nvSpPr>
          <p:spPr>
            <a:xfrm rot="-899646">
              <a:off x="776862" y="-262199"/>
              <a:ext cx="900976" cy="856085"/>
            </a:xfrm>
            <a:prstGeom prst="pentagon">
              <a:avLst>
                <a:gd name="hf" fmla="val 105146"/>
                <a:gd name="vf" fmla="val 110557"/>
              </a:avLst>
            </a:prstGeom>
            <a:solidFill>
              <a:srgbClr val="51387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 name="Shape 223"/>
            <p:cNvSpPr/>
            <p:nvPr/>
          </p:nvSpPr>
          <p:spPr>
            <a:xfrm rot="1763">
              <a:off x="8737998" y="3634823"/>
              <a:ext cx="585000" cy="556500"/>
            </a:xfrm>
            <a:prstGeom prst="pentagon">
              <a:avLst>
                <a:gd name="hf" fmla="val 105146"/>
                <a:gd name="vf" fmla="val 110557"/>
              </a:avLst>
            </a:prstGeom>
            <a:solidFill>
              <a:srgbClr val="51387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 name="Shape 224"/>
            <p:cNvSpPr/>
            <p:nvPr/>
          </p:nvSpPr>
          <p:spPr>
            <a:xfrm rot="10800000">
              <a:off x="90420" y="4650313"/>
              <a:ext cx="983100" cy="850500"/>
            </a:xfrm>
            <a:prstGeom prst="triangle">
              <a:avLst>
                <a:gd name="adj" fmla="val 50000"/>
              </a:avLst>
            </a:prstGeom>
            <a:solidFill>
              <a:srgbClr val="51387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Shape 225"/>
            <p:cNvSpPr/>
            <p:nvPr/>
          </p:nvSpPr>
          <p:spPr>
            <a:xfrm>
              <a:off x="8578650" y="858649"/>
              <a:ext cx="836762" cy="836762"/>
            </a:xfrm>
            <a:custGeom>
              <a:avLst/>
              <a:gdLst/>
              <a:ahLst/>
              <a:cxnLst/>
              <a:rect l="0" t="0" r="0" b="0"/>
              <a:pathLst>
                <a:path w="73610" h="73610" extrusionOk="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C20E9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00B4C2"/>
                </a:solidFill>
              </a:endParaRPr>
            </a:p>
          </p:txBody>
        </p:sp>
        <p:sp>
          <p:nvSpPr>
            <p:cNvPr id="226" name="Shape 226"/>
            <p:cNvSpPr/>
            <p:nvPr/>
          </p:nvSpPr>
          <p:spPr>
            <a:xfrm>
              <a:off x="588219" y="-85402"/>
              <a:ext cx="421500" cy="421500"/>
            </a:xfrm>
            <a:prstGeom prst="ellipse">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Shape 227"/>
            <p:cNvSpPr/>
            <p:nvPr/>
          </p:nvSpPr>
          <p:spPr>
            <a:xfrm rot="10800000">
              <a:off x="-76796" y="3768356"/>
              <a:ext cx="393900" cy="374400"/>
            </a:xfrm>
            <a:prstGeom prst="pentagon">
              <a:avLst>
                <a:gd name="hf" fmla="val 105146"/>
                <a:gd name="vf" fmla="val 110557"/>
              </a:avLst>
            </a:prstGeom>
            <a:noFill/>
            <a:ln w="76200" cap="flat" cmpd="sng">
              <a:solidFill>
                <a:srgbClr val="6D9EEB"/>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 name="Shape 228"/>
            <p:cNvSpPr/>
            <p:nvPr/>
          </p:nvSpPr>
          <p:spPr>
            <a:xfrm>
              <a:off x="8092376" y="131852"/>
              <a:ext cx="983100" cy="983100"/>
            </a:xfrm>
            <a:prstGeom prst="ellipse">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Shape 229"/>
            <p:cNvSpPr/>
            <p:nvPr/>
          </p:nvSpPr>
          <p:spPr>
            <a:xfrm>
              <a:off x="100477" y="456711"/>
              <a:ext cx="885029" cy="885029"/>
            </a:xfrm>
            <a:custGeom>
              <a:avLst/>
              <a:gdLst/>
              <a:ahLst/>
              <a:cxnLst/>
              <a:rect l="0" t="0" r="0" b="0"/>
              <a:pathLst>
                <a:path w="75903" h="75903" extrusionOk="0">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p:nvPr/>
          </p:nvSpPr>
          <p:spPr>
            <a:xfrm>
              <a:off x="133504" y="-85397"/>
              <a:ext cx="231300" cy="231300"/>
            </a:xfrm>
            <a:prstGeom prst="ellipse">
              <a:avLst/>
            </a:prstGeom>
            <a:solidFill>
              <a:srgbClr val="C20E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Shape 231"/>
            <p:cNvSpPr/>
            <p:nvPr/>
          </p:nvSpPr>
          <p:spPr>
            <a:xfrm rot="10800000">
              <a:off x="343825" y="4290619"/>
              <a:ext cx="333300" cy="288300"/>
            </a:xfrm>
            <a:prstGeom prst="triangle">
              <a:avLst>
                <a:gd name="adj" fmla="val 50000"/>
              </a:avLst>
            </a:prstGeom>
            <a:solidFill>
              <a:srgbClr val="C20E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Shape 232"/>
            <p:cNvSpPr/>
            <p:nvPr/>
          </p:nvSpPr>
          <p:spPr>
            <a:xfrm rot="10800000">
              <a:off x="7891383" y="4473451"/>
              <a:ext cx="421500" cy="365100"/>
            </a:xfrm>
            <a:prstGeom prst="triangle">
              <a:avLst>
                <a:gd name="adj" fmla="val 50000"/>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a:off x="7800077" y="94976"/>
              <a:ext cx="307200" cy="265800"/>
            </a:xfrm>
            <a:prstGeom prst="triangle">
              <a:avLst>
                <a:gd name="adj" fmla="val 50000"/>
              </a:avLst>
            </a:pr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p:nvPr/>
          </p:nvSpPr>
          <p:spPr>
            <a:xfrm>
              <a:off x="8578651" y="3939150"/>
              <a:ext cx="421500" cy="421500"/>
            </a:xfrm>
            <a:prstGeom prst="donut">
              <a:avLst>
                <a:gd name="adj" fmla="val 19671"/>
              </a:avLst>
            </a:prstGeom>
            <a:solidFill>
              <a:srgbClr val="C20E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Shape 235"/>
            <p:cNvSpPr/>
            <p:nvPr/>
          </p:nvSpPr>
          <p:spPr>
            <a:xfrm>
              <a:off x="888873" y="4577655"/>
              <a:ext cx="456600" cy="4566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Shape 236"/>
            <p:cNvSpPr/>
            <p:nvPr/>
          </p:nvSpPr>
          <p:spPr>
            <a:xfrm rot="10800000">
              <a:off x="47429" y="4473462"/>
              <a:ext cx="621103" cy="475235"/>
            </a:xfrm>
            <a:custGeom>
              <a:avLst/>
              <a:gdLst/>
              <a:ahLst/>
              <a:cxnLst/>
              <a:rect l="0" t="0" r="0" b="0"/>
              <a:pathLst>
                <a:path w="88634" h="67818" extrusionOk="0">
                  <a:moveTo>
                    <a:pt x="0" y="0"/>
                  </a:moveTo>
                  <a:lnTo>
                    <a:pt x="4284" y="6637"/>
                  </a:lnTo>
                  <a:lnTo>
                    <a:pt x="4284" y="0"/>
                  </a:lnTo>
                  <a:close/>
                  <a:moveTo>
                    <a:pt x="84289" y="0"/>
                  </a:moveTo>
                  <a:lnTo>
                    <a:pt x="84289" y="6637"/>
                  </a:lnTo>
                  <a:lnTo>
                    <a:pt x="88633" y="0"/>
                  </a:lnTo>
                  <a:close/>
                  <a:moveTo>
                    <a:pt x="7844" y="0"/>
                  </a:moveTo>
                  <a:lnTo>
                    <a:pt x="7844" y="12007"/>
                  </a:lnTo>
                  <a:lnTo>
                    <a:pt x="12791" y="19609"/>
                  </a:lnTo>
                  <a:lnTo>
                    <a:pt x="12791" y="0"/>
                  </a:lnTo>
                  <a:close/>
                  <a:moveTo>
                    <a:pt x="75842" y="0"/>
                  </a:moveTo>
                  <a:lnTo>
                    <a:pt x="75842" y="19609"/>
                  </a:lnTo>
                  <a:lnTo>
                    <a:pt x="80790" y="12007"/>
                  </a:lnTo>
                  <a:lnTo>
                    <a:pt x="80790" y="0"/>
                  </a:lnTo>
                  <a:close/>
                  <a:moveTo>
                    <a:pt x="16351" y="0"/>
                  </a:moveTo>
                  <a:lnTo>
                    <a:pt x="16351" y="25039"/>
                  </a:lnTo>
                  <a:lnTo>
                    <a:pt x="21299" y="32581"/>
                  </a:lnTo>
                  <a:lnTo>
                    <a:pt x="21299" y="0"/>
                  </a:lnTo>
                  <a:close/>
                  <a:moveTo>
                    <a:pt x="67335" y="0"/>
                  </a:moveTo>
                  <a:lnTo>
                    <a:pt x="67335" y="32581"/>
                  </a:lnTo>
                  <a:lnTo>
                    <a:pt x="72282" y="25039"/>
                  </a:lnTo>
                  <a:lnTo>
                    <a:pt x="72282" y="0"/>
                  </a:lnTo>
                  <a:close/>
                  <a:moveTo>
                    <a:pt x="24859" y="0"/>
                  </a:moveTo>
                  <a:lnTo>
                    <a:pt x="24859" y="38012"/>
                  </a:lnTo>
                  <a:lnTo>
                    <a:pt x="29806" y="45614"/>
                  </a:lnTo>
                  <a:lnTo>
                    <a:pt x="29806" y="0"/>
                  </a:lnTo>
                  <a:close/>
                  <a:moveTo>
                    <a:pt x="58828" y="0"/>
                  </a:moveTo>
                  <a:lnTo>
                    <a:pt x="58828" y="45614"/>
                  </a:lnTo>
                  <a:lnTo>
                    <a:pt x="63775" y="38012"/>
                  </a:lnTo>
                  <a:lnTo>
                    <a:pt x="63775" y="0"/>
                  </a:lnTo>
                  <a:close/>
                  <a:moveTo>
                    <a:pt x="33306" y="0"/>
                  </a:moveTo>
                  <a:lnTo>
                    <a:pt x="33306" y="51044"/>
                  </a:lnTo>
                  <a:lnTo>
                    <a:pt x="38313" y="58586"/>
                  </a:lnTo>
                  <a:lnTo>
                    <a:pt x="38313" y="0"/>
                  </a:lnTo>
                  <a:close/>
                  <a:moveTo>
                    <a:pt x="50320" y="0"/>
                  </a:moveTo>
                  <a:lnTo>
                    <a:pt x="50320" y="58586"/>
                  </a:lnTo>
                  <a:lnTo>
                    <a:pt x="55268" y="51044"/>
                  </a:lnTo>
                  <a:lnTo>
                    <a:pt x="55268" y="0"/>
                  </a:lnTo>
                  <a:close/>
                  <a:moveTo>
                    <a:pt x="41813" y="0"/>
                  </a:moveTo>
                  <a:lnTo>
                    <a:pt x="41813" y="64016"/>
                  </a:lnTo>
                  <a:lnTo>
                    <a:pt x="44287" y="67817"/>
                  </a:lnTo>
                  <a:lnTo>
                    <a:pt x="46760" y="64016"/>
                  </a:lnTo>
                  <a:lnTo>
                    <a:pt x="46760" y="0"/>
                  </a:lnTo>
                  <a:close/>
                </a:path>
              </a:pathLst>
            </a:cu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p:nvPr/>
          </p:nvSpPr>
          <p:spPr>
            <a:xfrm rot="7294922">
              <a:off x="8507862" y="1506795"/>
              <a:ext cx="486330" cy="462608"/>
            </a:xfrm>
            <a:prstGeom prst="pentagon">
              <a:avLst>
                <a:gd name="hf" fmla="val 105146"/>
                <a:gd name="vf" fmla="val 110557"/>
              </a:avLst>
            </a:prstGeom>
            <a:no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Shape 238"/>
            <p:cNvSpPr/>
            <p:nvPr/>
          </p:nvSpPr>
          <p:spPr>
            <a:xfrm rot="1902">
              <a:off x="-76804" y="1095525"/>
              <a:ext cx="542100" cy="515400"/>
            </a:xfrm>
            <a:prstGeom prst="pentagon">
              <a:avLst>
                <a:gd name="hf" fmla="val 105146"/>
                <a:gd name="vf" fmla="val 110557"/>
              </a:avLst>
            </a:prstGeom>
            <a:noFill/>
            <a:ln w="28575" cap="flat" cmpd="sng">
              <a:solidFill>
                <a:srgbClr val="C20E9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 name="Shape 239"/>
            <p:cNvSpPr/>
            <p:nvPr/>
          </p:nvSpPr>
          <p:spPr>
            <a:xfrm>
              <a:off x="8217614" y="4442536"/>
              <a:ext cx="885029" cy="885029"/>
            </a:xfrm>
            <a:custGeom>
              <a:avLst/>
              <a:gdLst/>
              <a:ahLst/>
              <a:cxnLst/>
              <a:rect l="0" t="0" r="0" b="0"/>
              <a:pathLst>
                <a:path w="75903" h="75903" extrusionOk="0">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40" name="Shape 240"/>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432E64"/>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047950" y="0"/>
            <a:ext cx="5048100" cy="1147800"/>
          </a:xfrm>
          <a:prstGeom prst="rect">
            <a:avLst/>
          </a:prstGeom>
          <a:noFill/>
          <a:ln>
            <a:noFill/>
          </a:ln>
        </p:spPr>
        <p:txBody>
          <a:bodyPr spcFirstLastPara="1" wrap="square" lIns="91425" tIns="91425" rIns="91425" bIns="91425" anchor="ctr" anchorCtr="0"/>
          <a:lstStyle>
            <a:lvl1pPr lvl="0" algn="ctr">
              <a:spcBef>
                <a:spcPts val="0"/>
              </a:spcBef>
              <a:spcAft>
                <a:spcPts val="0"/>
              </a:spcAft>
              <a:buClr>
                <a:srgbClr val="FFFFFF"/>
              </a:buClr>
              <a:buSzPts val="1800"/>
              <a:buFont typeface="Nixie One"/>
              <a:buNone/>
              <a:defRPr sz="1800">
                <a:solidFill>
                  <a:srgbClr val="FFFFFF"/>
                </a:solidFill>
                <a:latin typeface="Nixie One"/>
                <a:ea typeface="Nixie One"/>
                <a:cs typeface="Nixie One"/>
                <a:sym typeface="Nixie One"/>
              </a:defRPr>
            </a:lvl1pPr>
            <a:lvl2pPr lvl="1" algn="ctr">
              <a:spcBef>
                <a:spcPts val="0"/>
              </a:spcBef>
              <a:spcAft>
                <a:spcPts val="0"/>
              </a:spcAft>
              <a:buClr>
                <a:srgbClr val="FFFFFF"/>
              </a:buClr>
              <a:buSzPts val="1800"/>
              <a:buFont typeface="Nixie One"/>
              <a:buNone/>
              <a:defRPr sz="1800">
                <a:solidFill>
                  <a:srgbClr val="FFFFFF"/>
                </a:solidFill>
                <a:latin typeface="Nixie One"/>
                <a:ea typeface="Nixie One"/>
                <a:cs typeface="Nixie One"/>
                <a:sym typeface="Nixie One"/>
              </a:defRPr>
            </a:lvl2pPr>
            <a:lvl3pPr lvl="2" algn="ctr">
              <a:spcBef>
                <a:spcPts val="0"/>
              </a:spcBef>
              <a:spcAft>
                <a:spcPts val="0"/>
              </a:spcAft>
              <a:buClr>
                <a:srgbClr val="FFFFFF"/>
              </a:buClr>
              <a:buSzPts val="1800"/>
              <a:buFont typeface="Nixie One"/>
              <a:buNone/>
              <a:defRPr sz="1800">
                <a:solidFill>
                  <a:srgbClr val="FFFFFF"/>
                </a:solidFill>
                <a:latin typeface="Nixie One"/>
                <a:ea typeface="Nixie One"/>
                <a:cs typeface="Nixie One"/>
                <a:sym typeface="Nixie One"/>
              </a:defRPr>
            </a:lvl3pPr>
            <a:lvl4pPr lvl="3" algn="ctr">
              <a:spcBef>
                <a:spcPts val="0"/>
              </a:spcBef>
              <a:spcAft>
                <a:spcPts val="0"/>
              </a:spcAft>
              <a:buClr>
                <a:srgbClr val="FFFFFF"/>
              </a:buClr>
              <a:buSzPts val="1800"/>
              <a:buFont typeface="Nixie One"/>
              <a:buNone/>
              <a:defRPr sz="1800">
                <a:solidFill>
                  <a:srgbClr val="FFFFFF"/>
                </a:solidFill>
                <a:latin typeface="Nixie One"/>
                <a:ea typeface="Nixie One"/>
                <a:cs typeface="Nixie One"/>
                <a:sym typeface="Nixie One"/>
              </a:defRPr>
            </a:lvl4pPr>
            <a:lvl5pPr lvl="4" algn="ctr">
              <a:spcBef>
                <a:spcPts val="0"/>
              </a:spcBef>
              <a:spcAft>
                <a:spcPts val="0"/>
              </a:spcAft>
              <a:buClr>
                <a:srgbClr val="FFFFFF"/>
              </a:buClr>
              <a:buSzPts val="1800"/>
              <a:buFont typeface="Nixie One"/>
              <a:buNone/>
              <a:defRPr sz="1800">
                <a:solidFill>
                  <a:srgbClr val="FFFFFF"/>
                </a:solidFill>
                <a:latin typeface="Nixie One"/>
                <a:ea typeface="Nixie One"/>
                <a:cs typeface="Nixie One"/>
                <a:sym typeface="Nixie One"/>
              </a:defRPr>
            </a:lvl5pPr>
            <a:lvl6pPr lvl="5" algn="ctr">
              <a:spcBef>
                <a:spcPts val="0"/>
              </a:spcBef>
              <a:spcAft>
                <a:spcPts val="0"/>
              </a:spcAft>
              <a:buClr>
                <a:srgbClr val="FFFFFF"/>
              </a:buClr>
              <a:buSzPts val="1800"/>
              <a:buFont typeface="Nixie One"/>
              <a:buNone/>
              <a:defRPr sz="1800">
                <a:solidFill>
                  <a:srgbClr val="FFFFFF"/>
                </a:solidFill>
                <a:latin typeface="Nixie One"/>
                <a:ea typeface="Nixie One"/>
                <a:cs typeface="Nixie One"/>
                <a:sym typeface="Nixie One"/>
              </a:defRPr>
            </a:lvl6pPr>
            <a:lvl7pPr lvl="6" algn="ctr">
              <a:spcBef>
                <a:spcPts val="0"/>
              </a:spcBef>
              <a:spcAft>
                <a:spcPts val="0"/>
              </a:spcAft>
              <a:buClr>
                <a:srgbClr val="FFFFFF"/>
              </a:buClr>
              <a:buSzPts val="1800"/>
              <a:buFont typeface="Nixie One"/>
              <a:buNone/>
              <a:defRPr sz="1800">
                <a:solidFill>
                  <a:srgbClr val="FFFFFF"/>
                </a:solidFill>
                <a:latin typeface="Nixie One"/>
                <a:ea typeface="Nixie One"/>
                <a:cs typeface="Nixie One"/>
                <a:sym typeface="Nixie One"/>
              </a:defRPr>
            </a:lvl7pPr>
            <a:lvl8pPr lvl="7" algn="ctr">
              <a:spcBef>
                <a:spcPts val="0"/>
              </a:spcBef>
              <a:spcAft>
                <a:spcPts val="0"/>
              </a:spcAft>
              <a:buClr>
                <a:srgbClr val="FFFFFF"/>
              </a:buClr>
              <a:buSzPts val="1800"/>
              <a:buFont typeface="Nixie One"/>
              <a:buNone/>
              <a:defRPr sz="1800">
                <a:solidFill>
                  <a:srgbClr val="FFFFFF"/>
                </a:solidFill>
                <a:latin typeface="Nixie One"/>
                <a:ea typeface="Nixie One"/>
                <a:cs typeface="Nixie One"/>
                <a:sym typeface="Nixie One"/>
              </a:defRPr>
            </a:lvl8pPr>
            <a:lvl9pPr lvl="8" algn="ctr">
              <a:spcBef>
                <a:spcPts val="0"/>
              </a:spcBef>
              <a:spcAft>
                <a:spcPts val="0"/>
              </a:spcAft>
              <a:buClr>
                <a:srgbClr val="FFFFFF"/>
              </a:buClr>
              <a:buSzPts val="1800"/>
              <a:buFont typeface="Nixie One"/>
              <a:buNone/>
              <a:defRPr sz="1800">
                <a:solidFill>
                  <a:srgbClr val="FFFFFF"/>
                </a:solidFill>
                <a:latin typeface="Nixie One"/>
                <a:ea typeface="Nixie One"/>
                <a:cs typeface="Nixie One"/>
                <a:sym typeface="Nixie One"/>
              </a:defRPr>
            </a:lvl9pPr>
          </a:lstStyle>
          <a:p>
            <a:endParaRPr/>
          </a:p>
        </p:txBody>
      </p:sp>
      <p:sp>
        <p:nvSpPr>
          <p:cNvPr id="7" name="Shape 7"/>
          <p:cNvSpPr txBox="1">
            <a:spLocks noGrp="1"/>
          </p:cNvSpPr>
          <p:nvPr>
            <p:ph type="body" idx="1"/>
          </p:nvPr>
        </p:nvSpPr>
        <p:spPr>
          <a:xfrm>
            <a:off x="1750800" y="1513000"/>
            <a:ext cx="5642400" cy="30999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8E7CC3"/>
              </a:buClr>
              <a:buSzPts val="2000"/>
              <a:buFont typeface="Inconsolata"/>
              <a:buChar char="◍"/>
              <a:defRPr sz="2000">
                <a:solidFill>
                  <a:srgbClr val="FFFFFF"/>
                </a:solidFill>
                <a:latin typeface="Inconsolata"/>
                <a:ea typeface="Inconsolata"/>
                <a:cs typeface="Inconsolata"/>
                <a:sym typeface="Inconsolata"/>
              </a:defRPr>
            </a:lvl1pPr>
            <a:lvl2pPr marL="914400" lvl="1" indent="-355600">
              <a:spcBef>
                <a:spcPts val="0"/>
              </a:spcBef>
              <a:spcAft>
                <a:spcPts val="0"/>
              </a:spcAft>
              <a:buClr>
                <a:srgbClr val="8E7CC3"/>
              </a:buClr>
              <a:buSzPts val="2000"/>
              <a:buFont typeface="Inconsolata"/>
              <a:buChar char="◌"/>
              <a:defRPr sz="2000">
                <a:solidFill>
                  <a:srgbClr val="FFFFFF"/>
                </a:solidFill>
                <a:latin typeface="Inconsolata"/>
                <a:ea typeface="Inconsolata"/>
                <a:cs typeface="Inconsolata"/>
                <a:sym typeface="Inconsolata"/>
              </a:defRPr>
            </a:lvl2pPr>
            <a:lvl3pPr marL="1371600" lvl="2" indent="-355600">
              <a:spcBef>
                <a:spcPts val="0"/>
              </a:spcBef>
              <a:spcAft>
                <a:spcPts val="0"/>
              </a:spcAft>
              <a:buClr>
                <a:srgbClr val="8E7CC3"/>
              </a:buClr>
              <a:buSzPts val="2000"/>
              <a:buFont typeface="Inconsolata"/>
              <a:buChar char="◌"/>
              <a:defRPr sz="2000">
                <a:solidFill>
                  <a:srgbClr val="FFFFFF"/>
                </a:solidFill>
                <a:latin typeface="Inconsolata"/>
                <a:ea typeface="Inconsolata"/>
                <a:cs typeface="Inconsolata"/>
                <a:sym typeface="Inconsolata"/>
              </a:defRPr>
            </a:lvl3pPr>
            <a:lvl4pPr marL="1828800" lvl="3" indent="-355600">
              <a:spcBef>
                <a:spcPts val="0"/>
              </a:spcBef>
              <a:spcAft>
                <a:spcPts val="0"/>
              </a:spcAft>
              <a:buClr>
                <a:srgbClr val="8E7CC3"/>
              </a:buClr>
              <a:buSzPts val="2000"/>
              <a:buFont typeface="Inconsolata"/>
              <a:buChar char="◌"/>
              <a:defRPr sz="2000">
                <a:solidFill>
                  <a:srgbClr val="FFFFFF"/>
                </a:solidFill>
                <a:latin typeface="Inconsolata"/>
                <a:ea typeface="Inconsolata"/>
                <a:cs typeface="Inconsolata"/>
                <a:sym typeface="Inconsolata"/>
              </a:defRPr>
            </a:lvl4pPr>
            <a:lvl5pPr marL="2286000" lvl="4" indent="-355600">
              <a:spcBef>
                <a:spcPts val="0"/>
              </a:spcBef>
              <a:spcAft>
                <a:spcPts val="0"/>
              </a:spcAft>
              <a:buClr>
                <a:srgbClr val="8E7CC3"/>
              </a:buClr>
              <a:buSzPts val="2000"/>
              <a:buFont typeface="Inconsolata"/>
              <a:buChar char="◌"/>
              <a:defRPr sz="2000">
                <a:solidFill>
                  <a:srgbClr val="FFFFFF"/>
                </a:solidFill>
                <a:latin typeface="Inconsolata"/>
                <a:ea typeface="Inconsolata"/>
                <a:cs typeface="Inconsolata"/>
                <a:sym typeface="Inconsolata"/>
              </a:defRPr>
            </a:lvl5pPr>
            <a:lvl6pPr marL="2743200" lvl="5" indent="-355600">
              <a:spcBef>
                <a:spcPts val="0"/>
              </a:spcBef>
              <a:spcAft>
                <a:spcPts val="0"/>
              </a:spcAft>
              <a:buClr>
                <a:srgbClr val="8E7CC3"/>
              </a:buClr>
              <a:buSzPts val="2000"/>
              <a:buFont typeface="Inconsolata"/>
              <a:buChar char="◌"/>
              <a:defRPr sz="2000">
                <a:solidFill>
                  <a:srgbClr val="FFFFFF"/>
                </a:solidFill>
                <a:latin typeface="Inconsolata"/>
                <a:ea typeface="Inconsolata"/>
                <a:cs typeface="Inconsolata"/>
                <a:sym typeface="Inconsolata"/>
              </a:defRPr>
            </a:lvl6pPr>
            <a:lvl7pPr marL="3200400" lvl="6" indent="-355600">
              <a:spcBef>
                <a:spcPts val="0"/>
              </a:spcBef>
              <a:spcAft>
                <a:spcPts val="0"/>
              </a:spcAft>
              <a:buClr>
                <a:srgbClr val="8E7CC3"/>
              </a:buClr>
              <a:buSzPts val="2000"/>
              <a:buFont typeface="Inconsolata"/>
              <a:buChar char="◌"/>
              <a:defRPr sz="2000">
                <a:solidFill>
                  <a:srgbClr val="FFFFFF"/>
                </a:solidFill>
                <a:latin typeface="Inconsolata"/>
                <a:ea typeface="Inconsolata"/>
                <a:cs typeface="Inconsolata"/>
                <a:sym typeface="Inconsolata"/>
              </a:defRPr>
            </a:lvl7pPr>
            <a:lvl8pPr marL="3657600" lvl="7" indent="-355600">
              <a:spcBef>
                <a:spcPts val="0"/>
              </a:spcBef>
              <a:spcAft>
                <a:spcPts val="0"/>
              </a:spcAft>
              <a:buClr>
                <a:srgbClr val="8E7CC3"/>
              </a:buClr>
              <a:buSzPts val="2000"/>
              <a:buFont typeface="Inconsolata"/>
              <a:buChar char="◌"/>
              <a:defRPr sz="2000">
                <a:solidFill>
                  <a:srgbClr val="FFFFFF"/>
                </a:solidFill>
                <a:latin typeface="Inconsolata"/>
                <a:ea typeface="Inconsolata"/>
                <a:cs typeface="Inconsolata"/>
                <a:sym typeface="Inconsolata"/>
              </a:defRPr>
            </a:lvl8pPr>
            <a:lvl9pPr marL="4114800" lvl="8" indent="-355600">
              <a:spcBef>
                <a:spcPts val="0"/>
              </a:spcBef>
              <a:spcAft>
                <a:spcPts val="0"/>
              </a:spcAft>
              <a:buClr>
                <a:srgbClr val="8E7CC3"/>
              </a:buClr>
              <a:buSzPts val="2000"/>
              <a:buFont typeface="Inconsolata"/>
              <a:buChar char="◌"/>
              <a:defRPr sz="2000">
                <a:solidFill>
                  <a:srgbClr val="FFFFFF"/>
                </a:solidFill>
                <a:latin typeface="Inconsolata"/>
                <a:ea typeface="Inconsolata"/>
                <a:cs typeface="Inconsolata"/>
                <a:sym typeface="Inconsolata"/>
              </a:defRPr>
            </a:lvl9pPr>
          </a:lstStyle>
          <a:p>
            <a:endParaRPr/>
          </a:p>
        </p:txBody>
      </p:sp>
      <p:sp>
        <p:nvSpPr>
          <p:cNvPr id="8" name="Shape 8"/>
          <p:cNvSpPr txBox="1">
            <a:spLocks noGrp="1"/>
          </p:cNvSpPr>
          <p:nvPr>
            <p:ph type="sldNum" idx="12"/>
          </p:nvPr>
        </p:nvSpPr>
        <p:spPr>
          <a:xfrm>
            <a:off x="4297650" y="4778750"/>
            <a:ext cx="548700" cy="364800"/>
          </a:xfrm>
          <a:prstGeom prst="rect">
            <a:avLst/>
          </a:prstGeom>
          <a:noFill/>
          <a:ln>
            <a:noFill/>
          </a:ln>
        </p:spPr>
        <p:txBody>
          <a:bodyPr spcFirstLastPara="1" wrap="square" lIns="91425" tIns="91425" rIns="91425" bIns="91425" anchor="t" anchorCtr="0">
            <a:noAutofit/>
          </a:bodyPr>
          <a:lstStyle>
            <a:lvl1pPr lvl="0" algn="ctr">
              <a:buNone/>
              <a:defRPr sz="1200">
                <a:solidFill>
                  <a:srgbClr val="8E7CC3"/>
                </a:solidFill>
                <a:latin typeface="Nixie One"/>
                <a:ea typeface="Nixie One"/>
                <a:cs typeface="Nixie One"/>
                <a:sym typeface="Nixie One"/>
              </a:defRPr>
            </a:lvl1pPr>
            <a:lvl2pPr lvl="1" algn="ctr">
              <a:buNone/>
              <a:defRPr sz="1200">
                <a:solidFill>
                  <a:srgbClr val="8E7CC3"/>
                </a:solidFill>
                <a:latin typeface="Nixie One"/>
                <a:ea typeface="Nixie One"/>
                <a:cs typeface="Nixie One"/>
                <a:sym typeface="Nixie One"/>
              </a:defRPr>
            </a:lvl2pPr>
            <a:lvl3pPr lvl="2" algn="ctr">
              <a:buNone/>
              <a:defRPr sz="1200">
                <a:solidFill>
                  <a:srgbClr val="8E7CC3"/>
                </a:solidFill>
                <a:latin typeface="Nixie One"/>
                <a:ea typeface="Nixie One"/>
                <a:cs typeface="Nixie One"/>
                <a:sym typeface="Nixie One"/>
              </a:defRPr>
            </a:lvl3pPr>
            <a:lvl4pPr lvl="3" algn="ctr">
              <a:buNone/>
              <a:defRPr sz="1200">
                <a:solidFill>
                  <a:srgbClr val="8E7CC3"/>
                </a:solidFill>
                <a:latin typeface="Nixie One"/>
                <a:ea typeface="Nixie One"/>
                <a:cs typeface="Nixie One"/>
                <a:sym typeface="Nixie One"/>
              </a:defRPr>
            </a:lvl4pPr>
            <a:lvl5pPr lvl="4" algn="ctr">
              <a:buNone/>
              <a:defRPr sz="1200">
                <a:solidFill>
                  <a:srgbClr val="8E7CC3"/>
                </a:solidFill>
                <a:latin typeface="Nixie One"/>
                <a:ea typeface="Nixie One"/>
                <a:cs typeface="Nixie One"/>
                <a:sym typeface="Nixie One"/>
              </a:defRPr>
            </a:lvl5pPr>
            <a:lvl6pPr lvl="5" algn="ctr">
              <a:buNone/>
              <a:defRPr sz="1200">
                <a:solidFill>
                  <a:srgbClr val="8E7CC3"/>
                </a:solidFill>
                <a:latin typeface="Nixie One"/>
                <a:ea typeface="Nixie One"/>
                <a:cs typeface="Nixie One"/>
                <a:sym typeface="Nixie One"/>
              </a:defRPr>
            </a:lvl6pPr>
            <a:lvl7pPr lvl="6" algn="ctr">
              <a:buNone/>
              <a:defRPr sz="1200">
                <a:solidFill>
                  <a:srgbClr val="8E7CC3"/>
                </a:solidFill>
                <a:latin typeface="Nixie One"/>
                <a:ea typeface="Nixie One"/>
                <a:cs typeface="Nixie One"/>
                <a:sym typeface="Nixie One"/>
              </a:defRPr>
            </a:lvl7pPr>
            <a:lvl8pPr lvl="7" algn="ctr">
              <a:buNone/>
              <a:defRPr sz="1200">
                <a:solidFill>
                  <a:srgbClr val="8E7CC3"/>
                </a:solidFill>
                <a:latin typeface="Nixie One"/>
                <a:ea typeface="Nixie One"/>
                <a:cs typeface="Nixie One"/>
                <a:sym typeface="Nixie One"/>
              </a:defRPr>
            </a:lvl8pPr>
            <a:lvl9pPr lvl="8" algn="ctr">
              <a:buNone/>
              <a:defRPr sz="1200">
                <a:solidFill>
                  <a:srgbClr val="8E7CC3"/>
                </a:solidFill>
                <a:latin typeface="Nixie One"/>
                <a:ea typeface="Nixie One"/>
                <a:cs typeface="Nixie One"/>
                <a:sym typeface="Nixie One"/>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ctrTitle"/>
          </p:nvPr>
        </p:nvSpPr>
        <p:spPr>
          <a:xfrm>
            <a:off x="2035056" y="1909323"/>
            <a:ext cx="5131119" cy="1159800"/>
          </a:xfrm>
          <a:prstGeom prst="rect">
            <a:avLst/>
          </a:prstGeom>
        </p:spPr>
        <p:txBody>
          <a:bodyPr spcFirstLastPara="1" wrap="square" lIns="91425" tIns="91425" rIns="91425" bIns="91425" anchor="ctr" anchorCtr="0">
            <a:noAutofit/>
          </a:bodyPr>
          <a:lstStyle/>
          <a:p>
            <a:r>
              <a:rPr lang="en-US" b="1" dirty="0"/>
              <a:t>3D Smooth Blending for subdivision surfaces </a:t>
            </a:r>
            <a:endParaRPr lang="en-US" dirty="0"/>
          </a:p>
        </p:txBody>
      </p:sp>
      <p:sp>
        <p:nvSpPr>
          <p:cNvPr id="4" name="Shape 268"/>
          <p:cNvSpPr txBox="1">
            <a:spLocks/>
          </p:cNvSpPr>
          <p:nvPr/>
        </p:nvSpPr>
        <p:spPr>
          <a:xfrm>
            <a:off x="2424401" y="4074302"/>
            <a:ext cx="8807116"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US" sz="1800" dirty="0" smtClean="0"/>
              <a:t>Prepared by: Yousef Hesham Samir</a:t>
            </a:r>
          </a:p>
          <a:p>
            <a:r>
              <a:rPr lang="en-US" sz="1800" dirty="0" smtClean="0"/>
              <a:t>Supervisor: Dr. Ahmed Farouk</a:t>
            </a:r>
            <a:endParaRPr lang="en-US" sz="1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noAutofit/>
          </a:bodyPr>
          <a:lstStyle/>
          <a:p>
            <a:pPr lvl="0"/>
            <a:r>
              <a:rPr lang="en-US" b="1" dirty="0" smtClean="0"/>
              <a:t>Functional </a:t>
            </a:r>
            <a:r>
              <a:rPr lang="en-US" b="1" dirty="0"/>
              <a:t>Requirements</a:t>
            </a:r>
            <a:endParaRPr dirty="0"/>
          </a:p>
        </p:txBody>
      </p:sp>
      <p:sp>
        <p:nvSpPr>
          <p:cNvPr id="304" name="Shape 304"/>
          <p:cNvSpPr txBox="1">
            <a:spLocks noGrp="1"/>
          </p:cNvSpPr>
          <p:nvPr>
            <p:ph type="body" idx="1"/>
          </p:nvPr>
        </p:nvSpPr>
        <p:spPr>
          <a:xfrm>
            <a:off x="1750800" y="1513000"/>
            <a:ext cx="5782114" cy="3099900"/>
          </a:xfrm>
          <a:prstGeom prst="rect">
            <a:avLst/>
          </a:prstGeom>
        </p:spPr>
        <p:txBody>
          <a:bodyPr spcFirstLastPara="1" wrap="square" lIns="91425" tIns="91425" rIns="91425" bIns="91425" anchor="t" anchorCtr="0">
            <a:noAutofit/>
          </a:bodyPr>
          <a:lstStyle/>
          <a:p>
            <a:pPr lvl="0"/>
            <a:r>
              <a:rPr lang="en-US" sz="1400" dirty="0"/>
              <a:t>The program will display a given 3D Model in free space, giving the user the ability to manipulate it in 3D Space</a:t>
            </a:r>
            <a:r>
              <a:rPr lang="en-US" sz="1400" dirty="0" smtClean="0"/>
              <a:t>.</a:t>
            </a:r>
          </a:p>
          <a:p>
            <a:pPr lvl="0"/>
            <a:r>
              <a:rPr lang="en-US" sz="1400" dirty="0"/>
              <a:t>The user should be able to load/display any number of objects</a:t>
            </a:r>
            <a:r>
              <a:rPr lang="en-US" sz="1400" dirty="0" smtClean="0"/>
              <a:t>.</a:t>
            </a:r>
          </a:p>
          <a:p>
            <a:pPr lvl="0"/>
            <a:r>
              <a:rPr lang="en-US" sz="1400" dirty="0"/>
              <a:t>The user can then select an object, and perform one or more subdivision </a:t>
            </a:r>
            <a:r>
              <a:rPr lang="en-US" sz="1400" dirty="0" smtClean="0"/>
              <a:t>iterations on </a:t>
            </a:r>
            <a:r>
              <a:rPr lang="en-US" sz="1400" dirty="0"/>
              <a:t>this object, making it smoother, smaller and increasing the number of vertex points in that object. </a:t>
            </a:r>
            <a:endParaRPr lang="en-US" sz="1400" dirty="0" smtClean="0"/>
          </a:p>
          <a:p>
            <a:pPr lvl="0"/>
            <a:r>
              <a:rPr lang="en-US" sz="1400" dirty="0"/>
              <a:t>The user can move these objects in free </a:t>
            </a:r>
            <a:r>
              <a:rPr lang="en-US" sz="1400" dirty="0" smtClean="0"/>
              <a:t>space.</a:t>
            </a:r>
          </a:p>
          <a:p>
            <a:pPr lvl="0"/>
            <a:r>
              <a:rPr lang="en-US" sz="1400" dirty="0" smtClean="0"/>
              <a:t>The user can blend 2 objects into </a:t>
            </a:r>
            <a:r>
              <a:rPr lang="en-US" sz="1400" dirty="0"/>
              <a:t>1 smoothed object.</a:t>
            </a:r>
            <a:endParaRPr sz="1400" dirty="0"/>
          </a:p>
        </p:txBody>
      </p:sp>
      <p:sp>
        <p:nvSpPr>
          <p:cNvPr id="305" name="Shape 305"/>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2321045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Diagram</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11</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514" y="1353287"/>
            <a:ext cx="6306457" cy="34835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66800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ctrTitle"/>
          </p:nvPr>
        </p:nvSpPr>
        <p:spPr>
          <a:xfrm>
            <a:off x="1737600" y="1886431"/>
            <a:ext cx="56688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b="1" dirty="0">
                <a:solidFill>
                  <a:srgbClr val="6D9EEB"/>
                </a:solidFill>
              </a:rPr>
              <a:t>4</a:t>
            </a:r>
            <a:r>
              <a:rPr lang="en" sz="6000" b="1" dirty="0" smtClean="0">
                <a:solidFill>
                  <a:srgbClr val="6D9EEB"/>
                </a:solidFill>
              </a:rPr>
              <a:t>.</a:t>
            </a:r>
            <a:endParaRPr sz="6000" b="1" dirty="0">
              <a:solidFill>
                <a:srgbClr val="6D9EEB"/>
              </a:solidFill>
            </a:endParaRPr>
          </a:p>
          <a:p>
            <a:pPr lvl="0"/>
            <a:r>
              <a:rPr lang="en-US" b="1" dirty="0" smtClean="0"/>
              <a:t>Implementation</a:t>
            </a:r>
            <a:endParaRPr b="1" dirty="0"/>
          </a:p>
        </p:txBody>
      </p:sp>
      <p:sp>
        <p:nvSpPr>
          <p:cNvPr id="292" name="Shape 292"/>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42234440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1" name="Shape 311"/>
          <p:cNvSpPr txBox="1">
            <a:spLocks noGrp="1"/>
          </p:cNvSpPr>
          <p:nvPr>
            <p:ph type="subTitle" idx="4294967295"/>
          </p:nvPr>
        </p:nvSpPr>
        <p:spPr>
          <a:xfrm>
            <a:off x="2112750" y="3868755"/>
            <a:ext cx="4918500" cy="784800"/>
          </a:xfrm>
          <a:prstGeom prst="rect">
            <a:avLst/>
          </a:prstGeom>
        </p:spPr>
        <p:txBody>
          <a:bodyPr spcFirstLastPara="1" wrap="square" lIns="91425" tIns="91425" rIns="91425" bIns="91425" anchor="t" anchorCtr="0">
            <a:noAutofit/>
          </a:bodyPr>
          <a:lstStyle/>
          <a:p>
            <a:pPr marL="285750" lvl="0" indent="-285750" algn="ctr">
              <a:buFont typeface="Arial" panose="020B0604020202020204" pitchFamily="34" charset="0"/>
              <a:buChar char="•"/>
            </a:pPr>
            <a:r>
              <a:rPr lang="en" sz="1400" dirty="0" smtClean="0"/>
              <a:t>The six stages of the propsed</a:t>
            </a:r>
            <a:r>
              <a:rPr lang="en-US" sz="1400" dirty="0"/>
              <a:t> smooth blending technique for subdivision </a:t>
            </a:r>
            <a:r>
              <a:rPr lang="en-US" sz="1400" dirty="0" smtClean="0"/>
              <a:t>surfaces.</a:t>
            </a:r>
            <a:endParaRPr sz="1400" dirty="0"/>
          </a:p>
        </p:txBody>
      </p:sp>
      <p:sp>
        <p:nvSpPr>
          <p:cNvPr id="325" name="Shape 325"/>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13</a:t>
            </a:fld>
            <a:endParaRPr/>
          </a:p>
        </p:txBody>
      </p:sp>
      <p:sp>
        <p:nvSpPr>
          <p:cNvPr id="310" name="Shape 310"/>
          <p:cNvSpPr txBox="1">
            <a:spLocks noGrp="1"/>
          </p:cNvSpPr>
          <p:nvPr>
            <p:ph type="ctrTitle" idx="4294967295"/>
          </p:nvPr>
        </p:nvSpPr>
        <p:spPr>
          <a:xfrm>
            <a:off x="1929439" y="799422"/>
            <a:ext cx="5833821"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6000" dirty="0" smtClean="0"/>
              <a:t>Block Diagram</a:t>
            </a:r>
            <a:endParaRPr sz="6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1514552"/>
            <a:ext cx="7910286" cy="1979791"/>
          </a:xfrm>
          <a:prstGeom prst="rect">
            <a:avLst/>
          </a:prstGeom>
        </p:spPr>
      </p:pic>
      <p:sp>
        <p:nvSpPr>
          <p:cNvPr id="6" name="Oval 5"/>
          <p:cNvSpPr/>
          <p:nvPr/>
        </p:nvSpPr>
        <p:spPr>
          <a:xfrm>
            <a:off x="513281" y="2266059"/>
            <a:ext cx="1761745" cy="943660"/>
          </a:xfrm>
          <a:prstGeom prst="ellipse">
            <a:avLst/>
          </a:prstGeom>
          <a:noFill/>
          <a:ln w="381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noAutofit/>
          </a:bodyPr>
          <a:lstStyle/>
          <a:p>
            <a:pPr lvl="0"/>
            <a:r>
              <a:rPr lang="en-US" dirty="0"/>
              <a:t>Sub-division using </a:t>
            </a:r>
            <a:r>
              <a:rPr lang="en-US" dirty="0" err="1"/>
              <a:t>Catmull</a:t>
            </a:r>
            <a:r>
              <a:rPr lang="en-US" dirty="0"/>
              <a:t>–Clark surface</a:t>
            </a:r>
            <a:endParaRPr dirty="0"/>
          </a:p>
        </p:txBody>
      </p:sp>
      <p:sp>
        <p:nvSpPr>
          <p:cNvPr id="304" name="Shape 304"/>
          <p:cNvSpPr txBox="1">
            <a:spLocks noGrp="1"/>
          </p:cNvSpPr>
          <p:nvPr>
            <p:ph type="body" idx="1"/>
          </p:nvPr>
        </p:nvSpPr>
        <p:spPr>
          <a:xfrm>
            <a:off x="981543" y="1250532"/>
            <a:ext cx="7422228" cy="1368086"/>
          </a:xfrm>
          <a:prstGeom prst="rect">
            <a:avLst/>
          </a:prstGeom>
        </p:spPr>
        <p:txBody>
          <a:bodyPr spcFirstLastPara="1" wrap="square" lIns="91425" tIns="91425" rIns="91425" bIns="91425" anchor="t" anchorCtr="0">
            <a:noAutofit/>
          </a:bodyPr>
          <a:lstStyle/>
          <a:p>
            <a:pPr marL="101600" indent="0">
              <a:buNone/>
            </a:pPr>
            <a:r>
              <a:rPr lang="en-US" sz="1400" dirty="0"/>
              <a:t>There are three basic steps to subdividing a mesh of control-points</a:t>
            </a:r>
            <a:r>
              <a:rPr lang="en-US" sz="1400" dirty="0" smtClean="0"/>
              <a:t>. </a:t>
            </a:r>
            <a:endParaRPr lang="en-US" sz="1400" dirty="0"/>
          </a:p>
          <a:p>
            <a:pPr lvl="0"/>
            <a:r>
              <a:rPr lang="en-US" sz="1400" dirty="0"/>
              <a:t>Stage Input: A mesh of control points </a:t>
            </a:r>
          </a:p>
          <a:p>
            <a:pPr lvl="0"/>
            <a:r>
              <a:rPr lang="en-US" sz="1400" dirty="0"/>
              <a:t>Stage Output: A finer mesh of control-points that contains more polygon faces. This mesh can then be passed again through the same process</a:t>
            </a:r>
            <a:r>
              <a:rPr lang="en-US" sz="1400" dirty="0" smtClean="0"/>
              <a:t>.</a:t>
            </a:r>
            <a:endParaRPr lang="en-US" sz="1400" dirty="0"/>
          </a:p>
        </p:txBody>
      </p:sp>
      <p:sp>
        <p:nvSpPr>
          <p:cNvPr id="305" name="Shape 305"/>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14</a:t>
            </a:fld>
            <a:endParaRPr dirty="0"/>
          </a:p>
        </p:txBody>
      </p:sp>
      <p:pic>
        <p:nvPicPr>
          <p:cNvPr id="5" name="Picture 4" descr="sub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1347" y="2785532"/>
            <a:ext cx="5722620" cy="2057400"/>
          </a:xfrm>
          <a:prstGeom prst="rect">
            <a:avLst/>
          </a:prstGeom>
          <a:ln>
            <a:noFill/>
          </a:ln>
          <a:effectLst>
            <a:outerShdw blurRad="190500" algn="tl" rotWithShape="0">
              <a:srgbClr val="000000">
                <a:alpha val="70000"/>
              </a:srgbClr>
            </a:outerShdw>
          </a:effectLst>
        </p:spPr>
      </p:pic>
      <p:sp>
        <p:nvSpPr>
          <p:cNvPr id="6" name="TextBox 5"/>
          <p:cNvSpPr txBox="1"/>
          <p:nvPr/>
        </p:nvSpPr>
        <p:spPr>
          <a:xfrm>
            <a:off x="4367087" y="2484914"/>
            <a:ext cx="647934" cy="307777"/>
          </a:xfrm>
          <a:prstGeom prst="rect">
            <a:avLst/>
          </a:prstGeom>
          <a:noFill/>
        </p:spPr>
        <p:txBody>
          <a:bodyPr wrap="none" rtlCol="0">
            <a:spAutoFit/>
          </a:bodyPr>
          <a:lstStyle/>
          <a:p>
            <a:r>
              <a:rPr lang="en-US" dirty="0" smtClean="0">
                <a:solidFill>
                  <a:schemeClr val="bg1"/>
                </a:solidFill>
                <a:latin typeface="Nixie One" panose="020B0604020202020204" charset="0"/>
              </a:rPr>
              <a:t>Fig. 4</a:t>
            </a:r>
          </a:p>
        </p:txBody>
      </p:sp>
    </p:spTree>
    <p:extLst>
      <p:ext uri="{BB962C8B-B14F-4D97-AF65-F5344CB8AC3E}">
        <p14:creationId xmlns:p14="http://schemas.microsoft.com/office/powerpoint/2010/main" val="3784467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noAutofit/>
          </a:bodyPr>
          <a:lstStyle/>
          <a:p>
            <a:pPr marL="101600"/>
            <a:r>
              <a:rPr lang="en-US" dirty="0"/>
              <a:t>There are three basic steps to subdividing a mesh of control-points. </a:t>
            </a:r>
          </a:p>
        </p:txBody>
      </p:sp>
      <p:cxnSp>
        <p:nvCxnSpPr>
          <p:cNvPr id="410" name="Shape 410"/>
          <p:cNvCxnSpPr/>
          <p:nvPr/>
        </p:nvCxnSpPr>
        <p:spPr>
          <a:xfrm>
            <a:off x="4572000" y="1341525"/>
            <a:ext cx="0" cy="3801900"/>
          </a:xfrm>
          <a:prstGeom prst="straightConnector1">
            <a:avLst/>
          </a:prstGeom>
          <a:noFill/>
          <a:ln w="9525" cap="flat" cmpd="sng">
            <a:solidFill>
              <a:srgbClr val="6D9EEB"/>
            </a:solidFill>
            <a:prstDash val="dash"/>
            <a:round/>
            <a:headEnd type="oval" w="med" len="med"/>
            <a:tailEnd type="none" w="med" len="med"/>
          </a:ln>
        </p:spPr>
      </p:cxnSp>
      <p:sp>
        <p:nvSpPr>
          <p:cNvPr id="411" name="Shape 411"/>
          <p:cNvSpPr/>
          <p:nvPr/>
        </p:nvSpPr>
        <p:spPr>
          <a:xfrm>
            <a:off x="4866784" y="1814749"/>
            <a:ext cx="2003100" cy="631800"/>
          </a:xfrm>
          <a:prstGeom prst="wedgeRectCallout">
            <a:avLst>
              <a:gd name="adj1" fmla="val -57039"/>
              <a:gd name="adj2" fmla="val -33812"/>
            </a:avLst>
          </a:prstGeom>
          <a:solidFill>
            <a:srgbClr val="0E004A"/>
          </a:solidFill>
          <a:ln>
            <a:noFill/>
          </a:ln>
        </p:spPr>
        <p:txBody>
          <a:bodyPr spcFirstLastPara="1" wrap="square" lIns="91425" tIns="91425" rIns="91425" bIns="91425" anchor="ctr" anchorCtr="0">
            <a:noAutofit/>
          </a:bodyPr>
          <a:lstStyle/>
          <a:p>
            <a:pPr lvl="0"/>
            <a:r>
              <a:rPr lang="en-US" dirty="0">
                <a:solidFill>
                  <a:srgbClr val="FFFFFF"/>
                </a:solidFill>
                <a:latin typeface="Inconsolata"/>
                <a:ea typeface="Inconsolata"/>
                <a:cs typeface="Inconsolata"/>
                <a:sym typeface="Inconsolata"/>
              </a:rPr>
              <a:t>Inserting face, edge points.</a:t>
            </a:r>
            <a:endParaRPr dirty="0">
              <a:solidFill>
                <a:srgbClr val="FFFFFF"/>
              </a:solidFill>
              <a:latin typeface="Inconsolata"/>
              <a:ea typeface="Inconsolata"/>
              <a:cs typeface="Inconsolata"/>
              <a:sym typeface="Inconsolata"/>
            </a:endParaRPr>
          </a:p>
        </p:txBody>
      </p:sp>
      <p:sp>
        <p:nvSpPr>
          <p:cNvPr id="412" name="Shape 412"/>
          <p:cNvSpPr/>
          <p:nvPr/>
        </p:nvSpPr>
        <p:spPr>
          <a:xfrm>
            <a:off x="4529891" y="1876925"/>
            <a:ext cx="90300" cy="90300"/>
          </a:xfrm>
          <a:prstGeom prst="ellipse">
            <a:avLst/>
          </a:pr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4529891" y="3003888"/>
            <a:ext cx="90300" cy="90300"/>
          </a:xfrm>
          <a:prstGeom prst="ellipse">
            <a:avLst/>
          </a:pr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4529891" y="4130850"/>
            <a:ext cx="90300" cy="90300"/>
          </a:xfrm>
          <a:prstGeom prst="ellipse">
            <a:avLst/>
          </a:pr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4846350" y="4072674"/>
            <a:ext cx="2003100" cy="631800"/>
          </a:xfrm>
          <a:prstGeom prst="wedgeRectCallout">
            <a:avLst>
              <a:gd name="adj1" fmla="val -57039"/>
              <a:gd name="adj2" fmla="val -33812"/>
            </a:avLst>
          </a:prstGeom>
          <a:solidFill>
            <a:srgbClr val="0E004A"/>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smtClean="0">
                <a:solidFill>
                  <a:srgbClr val="FFFFFF"/>
                </a:solidFill>
                <a:latin typeface="Inconsolata"/>
                <a:ea typeface="Inconsolata"/>
                <a:cs typeface="Inconsolata"/>
                <a:sym typeface="Inconsolata"/>
              </a:rPr>
              <a:t>Connecting the inserted points.</a:t>
            </a:r>
            <a:endParaRPr dirty="0">
              <a:solidFill>
                <a:srgbClr val="FFFFFF"/>
              </a:solidFill>
              <a:latin typeface="Inconsolata"/>
              <a:ea typeface="Inconsolata"/>
              <a:cs typeface="Inconsolata"/>
              <a:sym typeface="Inconsolata"/>
            </a:endParaRPr>
          </a:p>
        </p:txBody>
      </p:sp>
      <p:sp>
        <p:nvSpPr>
          <p:cNvPr id="416" name="Shape 416"/>
          <p:cNvSpPr/>
          <p:nvPr/>
        </p:nvSpPr>
        <p:spPr>
          <a:xfrm>
            <a:off x="2241880" y="2950637"/>
            <a:ext cx="2003100" cy="631800"/>
          </a:xfrm>
          <a:prstGeom prst="wedgeRectCallout">
            <a:avLst>
              <a:gd name="adj1" fmla="val 57316"/>
              <a:gd name="adj2" fmla="val -34271"/>
            </a:avLst>
          </a:prstGeom>
          <a:solidFill>
            <a:srgbClr val="0E004A"/>
          </a:solidFill>
          <a:ln>
            <a:noFill/>
          </a:ln>
        </p:spPr>
        <p:txBody>
          <a:bodyPr spcFirstLastPara="1" wrap="square" lIns="91425" tIns="91425" rIns="91425" bIns="91425" anchor="ctr" anchorCtr="0">
            <a:noAutofit/>
          </a:bodyPr>
          <a:lstStyle/>
          <a:p>
            <a:pPr lvl="0" algn="r"/>
            <a:r>
              <a:rPr lang="en-US" dirty="0">
                <a:solidFill>
                  <a:srgbClr val="FFFFFF"/>
                </a:solidFill>
                <a:latin typeface="Inconsolata"/>
                <a:ea typeface="Inconsolata"/>
                <a:cs typeface="Inconsolata"/>
                <a:sym typeface="Inconsolata"/>
              </a:rPr>
              <a:t>reallocation of the </a:t>
            </a:r>
            <a:r>
              <a:rPr lang="en-US" dirty="0" smtClean="0">
                <a:solidFill>
                  <a:srgbClr val="FFFFFF"/>
                </a:solidFill>
                <a:latin typeface="Inconsolata"/>
                <a:ea typeface="Inconsolata"/>
                <a:cs typeface="Inconsolata"/>
                <a:sym typeface="Inconsolata"/>
              </a:rPr>
              <a:t>vertex-points.</a:t>
            </a:r>
            <a:endParaRPr dirty="0">
              <a:solidFill>
                <a:srgbClr val="FFFFFF"/>
              </a:solidFill>
              <a:latin typeface="Inconsolata"/>
              <a:ea typeface="Inconsolata"/>
              <a:cs typeface="Inconsolata"/>
              <a:sym typeface="Inconsolata"/>
            </a:endParaRPr>
          </a:p>
        </p:txBody>
      </p:sp>
      <p:sp>
        <p:nvSpPr>
          <p:cNvPr id="417" name="Shape 417"/>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1303707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noAutofit/>
          </a:bodyPr>
          <a:lstStyle/>
          <a:p>
            <a:pPr lvl="0"/>
            <a:r>
              <a:rPr lang="en-US" dirty="0" smtClean="0"/>
              <a:t>Sub-division: Step One</a:t>
            </a:r>
            <a:endParaRPr dirty="0"/>
          </a:p>
        </p:txBody>
      </p:sp>
      <p:sp>
        <p:nvSpPr>
          <p:cNvPr id="304" name="Shape 304"/>
          <p:cNvSpPr txBox="1">
            <a:spLocks noGrp="1"/>
          </p:cNvSpPr>
          <p:nvPr>
            <p:ph type="body" idx="1"/>
          </p:nvPr>
        </p:nvSpPr>
        <p:spPr>
          <a:xfrm>
            <a:off x="932070" y="3539625"/>
            <a:ext cx="3488152" cy="2478250"/>
          </a:xfrm>
          <a:prstGeom prst="rect">
            <a:avLst/>
          </a:prstGeom>
        </p:spPr>
        <p:txBody>
          <a:bodyPr spcFirstLastPara="1" wrap="square" lIns="91425" tIns="91425" rIns="91425" bIns="91425" anchor="t" anchorCtr="0">
            <a:noAutofit/>
          </a:bodyPr>
          <a:lstStyle/>
          <a:p>
            <a:pPr marL="101600" indent="0">
              <a:buNone/>
            </a:pPr>
            <a:r>
              <a:rPr lang="en-US" sz="1200" dirty="0" smtClean="0"/>
              <a:t>The </a:t>
            </a:r>
            <a:r>
              <a:rPr lang="en-US" sz="1200" dirty="0"/>
              <a:t>red dots are simply where the face points will approximately </a:t>
            </a:r>
            <a:r>
              <a:rPr lang="en-US" sz="1200" dirty="0" smtClean="0"/>
              <a:t>be. </a:t>
            </a:r>
            <a:r>
              <a:rPr lang="en-US" sz="1200" dirty="0"/>
              <a:t>Each face point is the sum of all the controlling points of a face divided by the number of the controlling points.</a:t>
            </a:r>
          </a:p>
        </p:txBody>
      </p:sp>
      <p:sp>
        <p:nvSpPr>
          <p:cNvPr id="305" name="Shape 305"/>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16</a:t>
            </a:fld>
            <a:endParaRPr dirty="0"/>
          </a:p>
        </p:txBody>
      </p:sp>
      <p:sp>
        <p:nvSpPr>
          <p:cNvPr id="6" name="TextBox 5"/>
          <p:cNvSpPr txBox="1"/>
          <p:nvPr/>
        </p:nvSpPr>
        <p:spPr>
          <a:xfrm>
            <a:off x="801269" y="2359216"/>
            <a:ext cx="646331" cy="307777"/>
          </a:xfrm>
          <a:prstGeom prst="rect">
            <a:avLst/>
          </a:prstGeom>
          <a:noFill/>
        </p:spPr>
        <p:txBody>
          <a:bodyPr wrap="none" rtlCol="0">
            <a:spAutoFit/>
          </a:bodyPr>
          <a:lstStyle/>
          <a:p>
            <a:r>
              <a:rPr lang="en-US" dirty="0" smtClean="0">
                <a:solidFill>
                  <a:schemeClr val="bg1"/>
                </a:solidFill>
                <a:latin typeface="Nixie One" panose="020B0604020202020204" charset="0"/>
              </a:rPr>
              <a:t>Fig. 5</a:t>
            </a:r>
          </a:p>
        </p:txBody>
      </p:sp>
      <p:pic>
        <p:nvPicPr>
          <p:cNvPr id="7" name="Picture 6" descr="subd2"/>
          <p:cNvPicPr/>
          <p:nvPr/>
        </p:nvPicPr>
        <p:blipFill>
          <a:blip r:embed="rId3">
            <a:extLst>
              <a:ext uri="{28A0092B-C50C-407E-A947-70E740481C1C}">
                <a14:useLocalDpi xmlns:a14="http://schemas.microsoft.com/office/drawing/2010/main" val="0"/>
              </a:ext>
            </a:extLst>
          </a:blip>
          <a:srcRect/>
          <a:stretch>
            <a:fillRect/>
          </a:stretch>
        </p:blipFill>
        <p:spPr bwMode="auto">
          <a:xfrm>
            <a:off x="1447600" y="1275741"/>
            <a:ext cx="2289829" cy="22772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subd3"/>
          <p:cNvPicPr/>
          <p:nvPr/>
        </p:nvPicPr>
        <p:blipFill>
          <a:blip r:embed="rId4">
            <a:extLst>
              <a:ext uri="{28A0092B-C50C-407E-A947-70E740481C1C}">
                <a14:useLocalDpi xmlns:a14="http://schemas.microsoft.com/office/drawing/2010/main" val="0"/>
              </a:ext>
            </a:extLst>
          </a:blip>
          <a:srcRect/>
          <a:stretch>
            <a:fillRect/>
          </a:stretch>
        </p:blipFill>
        <p:spPr bwMode="auto">
          <a:xfrm>
            <a:off x="5677964" y="1272597"/>
            <a:ext cx="2279188" cy="22670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p:cNvSpPr txBox="1"/>
          <p:nvPr/>
        </p:nvSpPr>
        <p:spPr>
          <a:xfrm>
            <a:off x="4995171" y="2359216"/>
            <a:ext cx="651140" cy="307777"/>
          </a:xfrm>
          <a:prstGeom prst="rect">
            <a:avLst/>
          </a:prstGeom>
          <a:noFill/>
        </p:spPr>
        <p:txBody>
          <a:bodyPr wrap="none" rtlCol="0">
            <a:spAutoFit/>
          </a:bodyPr>
          <a:lstStyle/>
          <a:p>
            <a:r>
              <a:rPr lang="en-US" dirty="0" smtClean="0">
                <a:solidFill>
                  <a:schemeClr val="bg1"/>
                </a:solidFill>
                <a:latin typeface="Nixie One" panose="020B0604020202020204" charset="0"/>
              </a:rPr>
              <a:t>Fig. 6</a:t>
            </a:r>
          </a:p>
        </p:txBody>
      </p:sp>
      <p:sp>
        <p:nvSpPr>
          <p:cNvPr id="11" name="Shape 304"/>
          <p:cNvSpPr txBox="1">
            <a:spLocks/>
          </p:cNvSpPr>
          <p:nvPr/>
        </p:nvSpPr>
        <p:spPr>
          <a:xfrm>
            <a:off x="5066553" y="3552948"/>
            <a:ext cx="3488152" cy="2478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1pPr>
            <a:lvl2pPr marL="914400" marR="0" lvl="1"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2pPr>
            <a:lvl3pPr marL="1371600" marR="0" lvl="2"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3pPr>
            <a:lvl4pPr marL="1828800" marR="0" lvl="3"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4pPr>
            <a:lvl5pPr marL="2286000" marR="0" lvl="4"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5pPr>
            <a:lvl6pPr marL="2743200" marR="0" lvl="5"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6pPr>
            <a:lvl7pPr marL="3200400" marR="0" lvl="6"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7pPr>
            <a:lvl8pPr marL="3657600" marR="0" lvl="7"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8pPr>
            <a:lvl9pPr marL="4114800" marR="0" lvl="8"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9pPr>
          </a:lstStyle>
          <a:p>
            <a:pPr marL="101600" indent="0">
              <a:buNone/>
            </a:pPr>
            <a:r>
              <a:rPr lang="en-US" sz="1200" dirty="0"/>
              <a:t>Similarly for edge points they are also the average of the two points creating the edge and the two face-points of the neighboring faces, which makes it affected by four points in </a:t>
            </a:r>
            <a:r>
              <a:rPr lang="en-US" sz="1200" dirty="0" smtClean="0"/>
              <a:t>total.</a:t>
            </a:r>
            <a:endParaRPr lang="en-US" sz="1200" dirty="0"/>
          </a:p>
        </p:txBody>
      </p:sp>
    </p:spTree>
    <p:extLst>
      <p:ext uri="{BB962C8B-B14F-4D97-AF65-F5344CB8AC3E}">
        <p14:creationId xmlns:p14="http://schemas.microsoft.com/office/powerpoint/2010/main" val="1459711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Sub-division: Step </a:t>
            </a:r>
            <a:r>
              <a:rPr lang="en-US" dirty="0" smtClean="0"/>
              <a:t>Two</a:t>
            </a:r>
            <a:endParaRPr lang="en-US" dirty="0"/>
          </a:p>
        </p:txBody>
      </p:sp>
      <p:sp>
        <p:nvSpPr>
          <p:cNvPr id="3" name="Text Placeholder 2"/>
          <p:cNvSpPr>
            <a:spLocks noGrp="1"/>
          </p:cNvSpPr>
          <p:nvPr>
            <p:ph type="body" idx="1"/>
          </p:nvPr>
        </p:nvSpPr>
        <p:spPr>
          <a:xfrm>
            <a:off x="1242800" y="1500764"/>
            <a:ext cx="3603550" cy="3099900"/>
          </a:xfrm>
        </p:spPr>
        <p:txBody>
          <a:bodyPr/>
          <a:lstStyle/>
          <a:p>
            <a:r>
              <a:rPr lang="en-US" sz="1200" dirty="0" smtClean="0"/>
              <a:t>In </a:t>
            </a:r>
            <a:r>
              <a:rPr lang="en-US" sz="1200" dirty="0"/>
              <a:t>this </a:t>
            </a:r>
            <a:r>
              <a:rPr lang="en-US" sz="1200" dirty="0" smtClean="0"/>
              <a:t>step, The new location of </a:t>
            </a:r>
            <a:r>
              <a:rPr lang="en-US" sz="1200" dirty="0"/>
              <a:t>the </a:t>
            </a:r>
            <a:r>
              <a:rPr lang="en-US" sz="1200" dirty="0" smtClean="0"/>
              <a:t>vertex-points </a:t>
            </a:r>
            <a:r>
              <a:rPr lang="en-US" sz="1200" dirty="0"/>
              <a:t>is set, </a:t>
            </a:r>
            <a:r>
              <a:rPr lang="en-US" sz="1200" dirty="0" smtClean="0"/>
              <a:t>weighted </a:t>
            </a:r>
            <a:r>
              <a:rPr lang="en-US" sz="1200" dirty="0"/>
              <a:t>average must be used to determine the new location of the vertex-point. Weighted average is basically a normal average except that some of the values will have greater effect on the final result that other values</a:t>
            </a:r>
            <a:r>
              <a:rPr lang="en-US" sz="1200" dirty="0" smtClean="0"/>
              <a:t>.</a:t>
            </a:r>
          </a:p>
          <a:p>
            <a:r>
              <a:rPr lang="en-US" sz="1200" dirty="0" smtClean="0"/>
              <a:t>The new location of the vertex point will be according to the equation, </a:t>
            </a:r>
            <a:r>
              <a:rPr lang="en-US" sz="1200" dirty="0"/>
              <a:t>Where Q is the average of the neighboring face points, R is the average of the surrounding edge midpoints, S is the original control point, and n is the point valence.</a:t>
            </a:r>
          </a:p>
          <a:p>
            <a:endParaRPr lang="en-US" sz="12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17</a:t>
            </a:fld>
            <a:endParaRPr lang="en"/>
          </a:p>
        </p:txBody>
      </p:sp>
      <p:pic>
        <p:nvPicPr>
          <p:cNvPr id="5" name="Picture 4" descr="subd5"/>
          <p:cNvPicPr/>
          <p:nvPr/>
        </p:nvPicPr>
        <p:blipFill>
          <a:blip r:embed="rId2">
            <a:extLst>
              <a:ext uri="{28A0092B-C50C-407E-A947-70E740481C1C}">
                <a14:useLocalDpi xmlns:a14="http://schemas.microsoft.com/office/drawing/2010/main" val="0"/>
              </a:ext>
            </a:extLst>
          </a:blip>
          <a:srcRect/>
          <a:stretch>
            <a:fillRect/>
          </a:stretch>
        </p:blipFill>
        <p:spPr bwMode="auto">
          <a:xfrm>
            <a:off x="5396410" y="1612526"/>
            <a:ext cx="2484845" cy="24699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p:cNvSpPr txBox="1"/>
          <p:nvPr/>
        </p:nvSpPr>
        <p:spPr>
          <a:xfrm>
            <a:off x="6325286" y="1187723"/>
            <a:ext cx="627095" cy="307777"/>
          </a:xfrm>
          <a:prstGeom prst="rect">
            <a:avLst/>
          </a:prstGeom>
          <a:noFill/>
        </p:spPr>
        <p:txBody>
          <a:bodyPr wrap="none" rtlCol="0">
            <a:spAutoFit/>
          </a:bodyPr>
          <a:lstStyle/>
          <a:p>
            <a:r>
              <a:rPr lang="en-US" dirty="0" smtClean="0">
                <a:solidFill>
                  <a:schemeClr val="bg1"/>
                </a:solidFill>
                <a:latin typeface="Nixie One" panose="020B0604020202020204" charset="0"/>
              </a:rPr>
              <a:t>Fig. 7</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377722" y="4314914"/>
            <a:ext cx="2522220" cy="5715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710383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Sub-division: Step </a:t>
            </a:r>
            <a:r>
              <a:rPr lang="en-US" dirty="0" smtClean="0"/>
              <a:t>Two</a:t>
            </a:r>
            <a:endParaRPr lang="en-US" dirty="0"/>
          </a:p>
        </p:txBody>
      </p:sp>
      <p:sp>
        <p:nvSpPr>
          <p:cNvPr id="3" name="Text Placeholder 2"/>
          <p:cNvSpPr>
            <a:spLocks noGrp="1"/>
          </p:cNvSpPr>
          <p:nvPr>
            <p:ph type="body" idx="1"/>
          </p:nvPr>
        </p:nvSpPr>
        <p:spPr>
          <a:xfrm>
            <a:off x="1242800" y="1500764"/>
            <a:ext cx="3603550" cy="3099900"/>
          </a:xfrm>
        </p:spPr>
        <p:txBody>
          <a:bodyPr/>
          <a:lstStyle/>
          <a:p>
            <a:r>
              <a:rPr lang="en-US" sz="1200" dirty="0"/>
              <a:t>In Fig. 8</a:t>
            </a:r>
            <a:r>
              <a:rPr lang="en-US" sz="1200" dirty="0" smtClean="0"/>
              <a:t>, </a:t>
            </a:r>
            <a:r>
              <a:rPr lang="en-US" sz="1200" dirty="0"/>
              <a:t>the pink dot is approximately where the new vertex point will be. The control point is pulled down to the right, because all the surrounding points were averaged and weighted according to the equation to pull the vertex around, which also mean that if a vertex is next to large face and three small ones, the large face is going to pull the vertex to it more than the small ones </a:t>
            </a:r>
            <a:r>
              <a:rPr lang="en-US" sz="1200" dirty="0" smtClean="0"/>
              <a:t>do</a:t>
            </a:r>
            <a:r>
              <a:rPr lang="en-US" sz="1200" dirty="0"/>
              <a:t>.</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18</a:t>
            </a:fld>
            <a:endParaRPr lang="en"/>
          </a:p>
        </p:txBody>
      </p:sp>
      <p:sp>
        <p:nvSpPr>
          <p:cNvPr id="6" name="TextBox 5"/>
          <p:cNvSpPr txBox="1"/>
          <p:nvPr/>
        </p:nvSpPr>
        <p:spPr>
          <a:xfrm>
            <a:off x="6309255" y="1299681"/>
            <a:ext cx="659155" cy="307777"/>
          </a:xfrm>
          <a:prstGeom prst="rect">
            <a:avLst/>
          </a:prstGeom>
          <a:noFill/>
        </p:spPr>
        <p:txBody>
          <a:bodyPr wrap="none" rtlCol="0">
            <a:spAutoFit/>
          </a:bodyPr>
          <a:lstStyle/>
          <a:p>
            <a:r>
              <a:rPr lang="en-US" dirty="0" smtClean="0">
                <a:solidFill>
                  <a:schemeClr val="bg1"/>
                </a:solidFill>
                <a:latin typeface="Nixie One" panose="020B0604020202020204" charset="0"/>
              </a:rPr>
              <a:t>Fig. 8</a:t>
            </a:r>
          </a:p>
        </p:txBody>
      </p:sp>
      <p:pic>
        <p:nvPicPr>
          <p:cNvPr id="8" name="Picture 7" descr="subd9"/>
          <p:cNvPicPr/>
          <p:nvPr/>
        </p:nvPicPr>
        <p:blipFill>
          <a:blip r:embed="rId2">
            <a:extLst>
              <a:ext uri="{28A0092B-C50C-407E-A947-70E740481C1C}">
                <a14:useLocalDpi xmlns:a14="http://schemas.microsoft.com/office/drawing/2010/main" val="0"/>
              </a:ext>
            </a:extLst>
          </a:blip>
          <a:srcRect/>
          <a:stretch>
            <a:fillRect/>
          </a:stretch>
        </p:blipFill>
        <p:spPr bwMode="auto">
          <a:xfrm>
            <a:off x="5371917" y="1791298"/>
            <a:ext cx="2533832" cy="25188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64781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Sub-division: Step </a:t>
            </a:r>
            <a:r>
              <a:rPr lang="en-US" dirty="0" smtClean="0"/>
              <a:t>Three</a:t>
            </a:r>
            <a:endParaRPr lang="en-US" dirty="0"/>
          </a:p>
        </p:txBody>
      </p:sp>
      <p:sp>
        <p:nvSpPr>
          <p:cNvPr id="3" name="Text Placeholder 2"/>
          <p:cNvSpPr>
            <a:spLocks noGrp="1"/>
          </p:cNvSpPr>
          <p:nvPr>
            <p:ph type="body" idx="1"/>
          </p:nvPr>
        </p:nvSpPr>
        <p:spPr>
          <a:xfrm>
            <a:off x="1736285" y="1346086"/>
            <a:ext cx="5642400" cy="954429"/>
          </a:xfrm>
        </p:spPr>
        <p:txBody>
          <a:bodyPr/>
          <a:lstStyle/>
          <a:p>
            <a:r>
              <a:rPr lang="en-US" sz="1400" dirty="0"/>
              <a:t>In this step, all the newly inserted face points and edge points along with the reallocated vertex points are to be connected together to form four new faces</a:t>
            </a:r>
          </a:p>
          <a:p>
            <a:endParaRPr lang="en-US" sz="14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19</a:t>
            </a:fld>
            <a:endParaRPr lang="en"/>
          </a:p>
        </p:txBody>
      </p:sp>
      <p:pic>
        <p:nvPicPr>
          <p:cNvPr id="5" name="Picture 4" descr="subd10"/>
          <p:cNvPicPr/>
          <p:nvPr/>
        </p:nvPicPr>
        <p:blipFill>
          <a:blip r:embed="rId2">
            <a:extLst>
              <a:ext uri="{28A0092B-C50C-407E-A947-70E740481C1C}">
                <a14:useLocalDpi xmlns:a14="http://schemas.microsoft.com/office/drawing/2010/main" val="0"/>
              </a:ext>
            </a:extLst>
          </a:blip>
          <a:srcRect/>
          <a:stretch>
            <a:fillRect/>
          </a:stretch>
        </p:blipFill>
        <p:spPr bwMode="auto">
          <a:xfrm>
            <a:off x="1894718" y="2607658"/>
            <a:ext cx="2234595" cy="2247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subd11"/>
          <p:cNvPicPr/>
          <p:nvPr/>
        </p:nvPicPr>
        <p:blipFill>
          <a:blip r:embed="rId3">
            <a:extLst>
              <a:ext uri="{28A0092B-C50C-407E-A947-70E740481C1C}">
                <a14:useLocalDpi xmlns:a14="http://schemas.microsoft.com/office/drawing/2010/main" val="0"/>
              </a:ext>
            </a:extLst>
          </a:blip>
          <a:srcRect/>
          <a:stretch>
            <a:fillRect/>
          </a:stretch>
        </p:blipFill>
        <p:spPr bwMode="auto">
          <a:xfrm>
            <a:off x="5014687" y="2607658"/>
            <a:ext cx="2255965" cy="2247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p:cNvSpPr txBox="1"/>
          <p:nvPr/>
        </p:nvSpPr>
        <p:spPr>
          <a:xfrm>
            <a:off x="2682437" y="2238081"/>
            <a:ext cx="651140" cy="307777"/>
          </a:xfrm>
          <a:prstGeom prst="rect">
            <a:avLst/>
          </a:prstGeom>
          <a:noFill/>
        </p:spPr>
        <p:txBody>
          <a:bodyPr wrap="none" rtlCol="0">
            <a:spAutoFit/>
          </a:bodyPr>
          <a:lstStyle/>
          <a:p>
            <a:r>
              <a:rPr lang="en-US" dirty="0" smtClean="0">
                <a:solidFill>
                  <a:schemeClr val="bg1"/>
                </a:solidFill>
                <a:latin typeface="Nixie One" panose="020B0604020202020204" charset="0"/>
              </a:rPr>
              <a:t>Fig. 9</a:t>
            </a:r>
          </a:p>
        </p:txBody>
      </p:sp>
      <p:sp>
        <p:nvSpPr>
          <p:cNvPr id="8" name="TextBox 7"/>
          <p:cNvSpPr txBox="1"/>
          <p:nvPr/>
        </p:nvSpPr>
        <p:spPr>
          <a:xfrm>
            <a:off x="5813091" y="2191024"/>
            <a:ext cx="723275" cy="307777"/>
          </a:xfrm>
          <a:prstGeom prst="rect">
            <a:avLst/>
          </a:prstGeom>
          <a:noFill/>
        </p:spPr>
        <p:txBody>
          <a:bodyPr wrap="none" rtlCol="0">
            <a:spAutoFit/>
          </a:bodyPr>
          <a:lstStyle/>
          <a:p>
            <a:r>
              <a:rPr lang="en-US" dirty="0" smtClean="0">
                <a:solidFill>
                  <a:schemeClr val="bg1"/>
                </a:solidFill>
                <a:latin typeface="Nixie One" panose="020B0604020202020204" charset="0"/>
              </a:rPr>
              <a:t>Fig. 10</a:t>
            </a:r>
          </a:p>
        </p:txBody>
      </p:sp>
    </p:spTree>
    <p:extLst>
      <p:ext uri="{BB962C8B-B14F-4D97-AF65-F5344CB8AC3E}">
        <p14:creationId xmlns:p14="http://schemas.microsoft.com/office/powerpoint/2010/main" val="313536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ctrTitle"/>
          </p:nvPr>
        </p:nvSpPr>
        <p:spPr>
          <a:xfrm>
            <a:off x="1737600" y="1742052"/>
            <a:ext cx="56688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b="1" dirty="0">
                <a:solidFill>
                  <a:srgbClr val="6D9EEB"/>
                </a:solidFill>
              </a:rPr>
              <a:t>1.</a:t>
            </a:r>
            <a:endParaRPr sz="6000" b="1" dirty="0">
              <a:solidFill>
                <a:srgbClr val="6D9EEB"/>
              </a:solidFill>
            </a:endParaRPr>
          </a:p>
          <a:p>
            <a:pPr marL="0" lvl="0" indent="0" rtl="0">
              <a:spcBef>
                <a:spcPts val="0"/>
              </a:spcBef>
              <a:spcAft>
                <a:spcPts val="0"/>
              </a:spcAft>
              <a:buNone/>
            </a:pPr>
            <a:r>
              <a:rPr lang="en" b="1" dirty="0" smtClean="0"/>
              <a:t>Introduction</a:t>
            </a:r>
            <a:endParaRPr b="1" dirty="0"/>
          </a:p>
        </p:txBody>
      </p:sp>
      <p:sp>
        <p:nvSpPr>
          <p:cNvPr id="292" name="Shape 292"/>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12089540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1" name="Shape 311"/>
          <p:cNvSpPr txBox="1">
            <a:spLocks noGrp="1"/>
          </p:cNvSpPr>
          <p:nvPr>
            <p:ph type="subTitle" idx="4294967295"/>
          </p:nvPr>
        </p:nvSpPr>
        <p:spPr>
          <a:xfrm>
            <a:off x="2112750" y="3868755"/>
            <a:ext cx="4918500" cy="784800"/>
          </a:xfrm>
          <a:prstGeom prst="rect">
            <a:avLst/>
          </a:prstGeom>
        </p:spPr>
        <p:txBody>
          <a:bodyPr spcFirstLastPara="1" wrap="square" lIns="91425" tIns="91425" rIns="91425" bIns="91425" anchor="t" anchorCtr="0">
            <a:noAutofit/>
          </a:bodyPr>
          <a:lstStyle/>
          <a:p>
            <a:pPr marL="285750" lvl="0" indent="-285750" algn="ctr">
              <a:buFont typeface="Arial" panose="020B0604020202020204" pitchFamily="34" charset="0"/>
              <a:buChar char="•"/>
            </a:pPr>
            <a:r>
              <a:rPr lang="en" sz="1400" dirty="0" smtClean="0"/>
              <a:t>The six stages of the propsed</a:t>
            </a:r>
            <a:r>
              <a:rPr lang="en-US" sz="1400" dirty="0"/>
              <a:t> smooth blending technique for subdivision </a:t>
            </a:r>
            <a:r>
              <a:rPr lang="en-US" sz="1400" dirty="0" smtClean="0"/>
              <a:t>surfaces.</a:t>
            </a:r>
            <a:endParaRPr sz="1400" dirty="0"/>
          </a:p>
        </p:txBody>
      </p:sp>
      <p:sp>
        <p:nvSpPr>
          <p:cNvPr id="325" name="Shape 325"/>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20</a:t>
            </a:fld>
            <a:endParaRPr/>
          </a:p>
        </p:txBody>
      </p:sp>
      <p:sp>
        <p:nvSpPr>
          <p:cNvPr id="310" name="Shape 310"/>
          <p:cNvSpPr txBox="1">
            <a:spLocks noGrp="1"/>
          </p:cNvSpPr>
          <p:nvPr>
            <p:ph type="ctrTitle" idx="4294967295"/>
          </p:nvPr>
        </p:nvSpPr>
        <p:spPr>
          <a:xfrm>
            <a:off x="1929439" y="799422"/>
            <a:ext cx="5833821"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6000" dirty="0" smtClean="0"/>
              <a:t>Block Diagram</a:t>
            </a:r>
            <a:endParaRPr sz="6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1514552"/>
            <a:ext cx="7910286" cy="1979791"/>
          </a:xfrm>
          <a:prstGeom prst="rect">
            <a:avLst/>
          </a:prstGeom>
        </p:spPr>
      </p:pic>
      <p:sp>
        <p:nvSpPr>
          <p:cNvPr id="6" name="Oval 5"/>
          <p:cNvSpPr/>
          <p:nvPr/>
        </p:nvSpPr>
        <p:spPr>
          <a:xfrm>
            <a:off x="2034843" y="2266059"/>
            <a:ext cx="1564236" cy="943660"/>
          </a:xfrm>
          <a:prstGeom prst="ellipse">
            <a:avLst/>
          </a:prstGeom>
          <a:noFill/>
          <a:ln w="381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0385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noAutofit/>
          </a:bodyPr>
          <a:lstStyle/>
          <a:p>
            <a:pPr lvl="0"/>
            <a:r>
              <a:rPr lang="en-US" dirty="0" smtClean="0"/>
              <a:t>Locating the blend region</a:t>
            </a:r>
            <a:endParaRPr dirty="0"/>
          </a:p>
        </p:txBody>
      </p:sp>
      <p:sp>
        <p:nvSpPr>
          <p:cNvPr id="304" name="Shape 304"/>
          <p:cNvSpPr txBox="1">
            <a:spLocks noGrp="1"/>
          </p:cNvSpPr>
          <p:nvPr>
            <p:ph type="body" idx="1"/>
          </p:nvPr>
        </p:nvSpPr>
        <p:spPr>
          <a:xfrm>
            <a:off x="959597" y="1506931"/>
            <a:ext cx="7422228" cy="2691994"/>
          </a:xfrm>
          <a:prstGeom prst="rect">
            <a:avLst/>
          </a:prstGeom>
        </p:spPr>
        <p:txBody>
          <a:bodyPr spcFirstLastPara="1" wrap="square" lIns="91425" tIns="91425" rIns="91425" bIns="91425" anchor="t" anchorCtr="0">
            <a:noAutofit/>
          </a:bodyPr>
          <a:lstStyle/>
          <a:p>
            <a:pPr marL="101600" indent="0">
              <a:buNone/>
            </a:pPr>
            <a:r>
              <a:rPr lang="en-US" sz="1400" dirty="0"/>
              <a:t>In this stage, the blend region where the two subdivided meshes may intersect must be located. This is to locate the intersecting faces between the two base meshes</a:t>
            </a:r>
            <a:r>
              <a:rPr lang="en-US" sz="1400" dirty="0" smtClean="0"/>
              <a:t>.</a:t>
            </a:r>
          </a:p>
          <a:p>
            <a:pPr marL="101600" indent="0">
              <a:buNone/>
            </a:pPr>
            <a:endParaRPr lang="en-US" sz="1400" dirty="0"/>
          </a:p>
          <a:p>
            <a:r>
              <a:rPr lang="en-US" sz="1400" dirty="0"/>
              <a:t>Stage Input: two </a:t>
            </a:r>
            <a:r>
              <a:rPr lang="en-US" sz="1400" dirty="0" smtClean="0"/>
              <a:t>intersected objects.</a:t>
            </a:r>
            <a:endParaRPr lang="en-US" sz="1400" dirty="0"/>
          </a:p>
          <a:p>
            <a:r>
              <a:rPr lang="en-US" sz="1400" dirty="0"/>
              <a:t>Stage Output: Locating the intersected polygons of the </a:t>
            </a:r>
            <a:r>
              <a:rPr lang="en-US" sz="1400" dirty="0" smtClean="0"/>
              <a:t>two objects.</a:t>
            </a:r>
            <a:endParaRPr lang="en-US" sz="1400" dirty="0"/>
          </a:p>
        </p:txBody>
      </p:sp>
      <p:sp>
        <p:nvSpPr>
          <p:cNvPr id="305" name="Shape 305"/>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21</a:t>
            </a:fld>
            <a:endParaRPr dirty="0"/>
          </a:p>
        </p:txBody>
      </p:sp>
    </p:spTree>
    <p:extLst>
      <p:ext uri="{BB962C8B-B14F-4D97-AF65-F5344CB8AC3E}">
        <p14:creationId xmlns:p14="http://schemas.microsoft.com/office/powerpoint/2010/main" val="665002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25" name="Shape 325"/>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22</a:t>
            </a:fld>
            <a:endParaRPr/>
          </a:p>
        </p:txBody>
      </p:sp>
      <p:sp>
        <p:nvSpPr>
          <p:cNvPr id="6" name="TextBox 5"/>
          <p:cNvSpPr txBox="1"/>
          <p:nvPr/>
        </p:nvSpPr>
        <p:spPr>
          <a:xfrm>
            <a:off x="2139824" y="1019594"/>
            <a:ext cx="668773" cy="307777"/>
          </a:xfrm>
          <a:prstGeom prst="rect">
            <a:avLst/>
          </a:prstGeom>
          <a:noFill/>
        </p:spPr>
        <p:txBody>
          <a:bodyPr wrap="none" rtlCol="0">
            <a:spAutoFit/>
          </a:bodyPr>
          <a:lstStyle/>
          <a:p>
            <a:r>
              <a:rPr lang="en-US" dirty="0" smtClean="0">
                <a:solidFill>
                  <a:schemeClr val="bg1"/>
                </a:solidFill>
                <a:latin typeface="Nixie One" panose="020B0604020202020204" charset="0"/>
              </a:rPr>
              <a:t>Fig. 11</a:t>
            </a:r>
          </a:p>
        </p:txBody>
      </p:sp>
      <p:sp>
        <p:nvSpPr>
          <p:cNvPr id="7" name="TextBox 6"/>
          <p:cNvSpPr txBox="1"/>
          <p:nvPr/>
        </p:nvSpPr>
        <p:spPr>
          <a:xfrm>
            <a:off x="6205598" y="1022256"/>
            <a:ext cx="713657" cy="307777"/>
          </a:xfrm>
          <a:prstGeom prst="rect">
            <a:avLst/>
          </a:prstGeom>
          <a:noFill/>
        </p:spPr>
        <p:txBody>
          <a:bodyPr wrap="none" rtlCol="0">
            <a:spAutoFit/>
          </a:bodyPr>
          <a:lstStyle/>
          <a:p>
            <a:r>
              <a:rPr lang="en-US" dirty="0" smtClean="0">
                <a:solidFill>
                  <a:schemeClr val="bg1"/>
                </a:solidFill>
                <a:latin typeface="Nixie One" panose="020B0604020202020204" charset="0"/>
              </a:rPr>
              <a:t>Fig. 12</a:t>
            </a:r>
          </a:p>
        </p:txBody>
      </p:sp>
      <p:sp>
        <p:nvSpPr>
          <p:cNvPr id="8" name="Title 1"/>
          <p:cNvSpPr txBox="1">
            <a:spLocks/>
          </p:cNvSpPr>
          <p:nvPr/>
        </p:nvSpPr>
        <p:spPr>
          <a:xfrm>
            <a:off x="1989429" y="394036"/>
            <a:ext cx="5048100" cy="1147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chemeClr val="bg1"/>
                </a:solidFill>
                <a:latin typeface="Nixie One" panose="020B0604020202020204" charset="0"/>
              </a:rPr>
              <a:t>Locating the blend region</a:t>
            </a:r>
          </a:p>
        </p:txBody>
      </p:sp>
      <p:pic>
        <p:nvPicPr>
          <p:cNvPr id="9" name="Picture 2" descr="blend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048" y="1599453"/>
            <a:ext cx="3917602" cy="23550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3" descr="blend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1254" y="1599453"/>
            <a:ext cx="3836792" cy="23539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50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Locating the blend region</a:t>
            </a:r>
          </a:p>
        </p:txBody>
      </p:sp>
      <p:sp>
        <p:nvSpPr>
          <p:cNvPr id="3" name="Text Placeholder 2"/>
          <p:cNvSpPr>
            <a:spLocks noGrp="1"/>
          </p:cNvSpPr>
          <p:nvPr>
            <p:ph type="body" idx="1"/>
          </p:nvPr>
        </p:nvSpPr>
        <p:spPr>
          <a:xfrm>
            <a:off x="1060703" y="1542261"/>
            <a:ext cx="6788505" cy="3099900"/>
          </a:xfrm>
        </p:spPr>
        <p:txBody>
          <a:bodyPr/>
          <a:lstStyle/>
          <a:p>
            <a:r>
              <a:rPr lang="en-US" sz="1400" dirty="0"/>
              <a:t>Since an exact intersection of the two subdivision surfaces </a:t>
            </a:r>
            <a:r>
              <a:rPr lang="en-US" sz="1400" b="1" dirty="0" err="1"/>
              <a:t>S</a:t>
            </a:r>
            <a:r>
              <a:rPr lang="en-US" sz="1400" dirty="0" err="1"/>
              <a:t>p</a:t>
            </a:r>
            <a:r>
              <a:rPr lang="en-US" sz="1400" dirty="0"/>
              <a:t>, </a:t>
            </a:r>
            <a:r>
              <a:rPr lang="en-US" sz="1400" b="1" dirty="0" err="1"/>
              <a:t>S</a:t>
            </a:r>
            <a:r>
              <a:rPr lang="en-US" sz="1400" dirty="0" err="1"/>
              <a:t>q</a:t>
            </a:r>
            <a:r>
              <a:rPr lang="en-US" sz="1400" dirty="0"/>
              <a:t> </a:t>
            </a:r>
            <a:r>
              <a:rPr lang="en-US" sz="1400" dirty="0" smtClean="0"/>
              <a:t>is not required, </a:t>
            </a:r>
            <a:r>
              <a:rPr lang="en-US" sz="1400" dirty="0"/>
              <a:t>a simple collision detection method was adopted to locate the blend region. A sphere-tree is build for each of </a:t>
            </a:r>
            <a:r>
              <a:rPr lang="en-US" sz="1400" b="1" dirty="0" err="1"/>
              <a:t>S</a:t>
            </a:r>
            <a:r>
              <a:rPr lang="en-US" sz="1400" dirty="0" err="1"/>
              <a:t>p</a:t>
            </a:r>
            <a:r>
              <a:rPr lang="en-US" sz="1400" dirty="0"/>
              <a:t> and </a:t>
            </a:r>
            <a:r>
              <a:rPr lang="en-US" sz="1400" b="1" dirty="0"/>
              <a:t>S</a:t>
            </a:r>
            <a:r>
              <a:rPr lang="en-US" sz="1400" dirty="0"/>
              <a:t>q. A sphere encloses a certain polygon of the surface, denote </a:t>
            </a:r>
            <a:r>
              <a:rPr lang="en-US" sz="1400" dirty="0" err="1" smtClean="0"/>
              <a:t>h</a:t>
            </a:r>
            <a:r>
              <a:rPr lang="en-US" sz="1400" baseline="-25000" dirty="0" err="1" smtClean="0"/>
              <a:t>pi</a:t>
            </a:r>
            <a:r>
              <a:rPr lang="en-US" sz="1400" dirty="0" smtClean="0"/>
              <a:t> as </a:t>
            </a:r>
            <a:r>
              <a:rPr lang="en-US" sz="1400" dirty="0"/>
              <a:t>a sphere </a:t>
            </a:r>
            <a:r>
              <a:rPr lang="en-US" sz="1400" dirty="0" smtClean="0"/>
              <a:t>of </a:t>
            </a:r>
            <a:r>
              <a:rPr lang="en-US" sz="1400" b="1" dirty="0" err="1"/>
              <a:t>S</a:t>
            </a:r>
            <a:r>
              <a:rPr lang="en-US" sz="1400" dirty="0" err="1"/>
              <a:t>p</a:t>
            </a:r>
            <a:r>
              <a:rPr lang="en-US" sz="1400" dirty="0"/>
              <a:t> enclosing a polygon </a:t>
            </a:r>
            <a:r>
              <a:rPr lang="en-US" sz="1400" b="1" dirty="0" smtClean="0"/>
              <a:t>p</a:t>
            </a:r>
            <a:r>
              <a:rPr lang="en-US" sz="1400" b="1" baseline="-25000" dirty="0"/>
              <a:t>i</a:t>
            </a:r>
            <a:r>
              <a:rPr lang="en-US" sz="1400" dirty="0" smtClean="0"/>
              <a:t>. </a:t>
            </a:r>
            <a:r>
              <a:rPr lang="en-US" sz="1400" dirty="0"/>
              <a:t>Similarly, </a:t>
            </a:r>
            <a:r>
              <a:rPr lang="en-US" sz="1400" b="1" dirty="0" err="1" smtClean="0"/>
              <a:t>h</a:t>
            </a:r>
            <a:r>
              <a:rPr lang="en-US" sz="1400" b="1" baseline="-25000" dirty="0" err="1" smtClean="0"/>
              <a:t>qj</a:t>
            </a:r>
            <a:r>
              <a:rPr lang="en-US" sz="1400" dirty="0" smtClean="0"/>
              <a:t>, denotes </a:t>
            </a:r>
            <a:r>
              <a:rPr lang="en-US" sz="1400" dirty="0"/>
              <a:t>a sphere </a:t>
            </a:r>
            <a:r>
              <a:rPr lang="en-US" sz="1400" dirty="0" smtClean="0"/>
              <a:t>of </a:t>
            </a:r>
            <a:r>
              <a:rPr lang="en-US" sz="1400" b="1" dirty="0" err="1"/>
              <a:t>S</a:t>
            </a:r>
            <a:r>
              <a:rPr lang="en-US" sz="1400" dirty="0" err="1"/>
              <a:t>q</a:t>
            </a:r>
            <a:r>
              <a:rPr lang="en-US" sz="1400" dirty="0"/>
              <a:t> enclosing a polygon </a:t>
            </a:r>
            <a:r>
              <a:rPr lang="en-US" sz="1400" b="1" dirty="0" err="1" smtClean="0"/>
              <a:t>p</a:t>
            </a:r>
            <a:r>
              <a:rPr lang="en-US" sz="1400" b="1" baseline="-25000" dirty="0" err="1" smtClean="0"/>
              <a:t>j</a:t>
            </a:r>
            <a:r>
              <a:rPr lang="en-US" sz="1400" dirty="0" smtClean="0"/>
              <a:t> </a:t>
            </a:r>
            <a:r>
              <a:rPr lang="en-US" sz="1400" dirty="0"/>
              <a:t>. If </a:t>
            </a:r>
            <a:r>
              <a:rPr lang="en-US" sz="1400" b="1" dirty="0" err="1"/>
              <a:t>h</a:t>
            </a:r>
            <a:r>
              <a:rPr lang="en-US" sz="1400" b="1" baseline="-25000" dirty="0" err="1"/>
              <a:t>pi</a:t>
            </a:r>
            <a:r>
              <a:rPr lang="en-US" sz="1400" dirty="0" smtClean="0"/>
              <a:t> </a:t>
            </a:r>
            <a:r>
              <a:rPr lang="en-US" sz="1400" b="1" dirty="0"/>
              <a:t>∩ </a:t>
            </a:r>
            <a:r>
              <a:rPr lang="en-US" sz="1400" b="1" dirty="0" err="1" smtClean="0"/>
              <a:t>h</a:t>
            </a:r>
            <a:r>
              <a:rPr lang="en-US" sz="1400" b="1" baseline="-25000" dirty="0" err="1" smtClean="0"/>
              <a:t>qj</a:t>
            </a:r>
            <a:r>
              <a:rPr lang="en-US" sz="1400" b="1" dirty="0"/>
              <a:t> </a:t>
            </a:r>
            <a:r>
              <a:rPr lang="en-US" sz="1400" b="1" dirty="0" smtClean="0"/>
              <a:t>≠ </a:t>
            </a:r>
            <a:r>
              <a:rPr lang="en-US" sz="1400" b="1" dirty="0"/>
              <a:t>φ</a:t>
            </a:r>
            <a:r>
              <a:rPr lang="en-US" sz="1400" dirty="0"/>
              <a:t>, then </a:t>
            </a:r>
            <a:r>
              <a:rPr lang="en-US" sz="1400" b="1" dirty="0"/>
              <a:t>p</a:t>
            </a:r>
            <a:r>
              <a:rPr lang="en-US" sz="1400" b="1" baseline="-25000" dirty="0"/>
              <a:t>i</a:t>
            </a:r>
            <a:r>
              <a:rPr lang="en-US" sz="1400" baseline="-25000" dirty="0"/>
              <a:t> </a:t>
            </a:r>
            <a:r>
              <a:rPr lang="en-US" sz="1400" dirty="0" smtClean="0"/>
              <a:t>and </a:t>
            </a:r>
            <a:r>
              <a:rPr lang="en-US" sz="1400" b="1" dirty="0" err="1"/>
              <a:t>p</a:t>
            </a:r>
            <a:r>
              <a:rPr lang="en-US" sz="1400" b="1" baseline="-25000" dirty="0" err="1"/>
              <a:t>j</a:t>
            </a:r>
            <a:r>
              <a:rPr lang="en-US" sz="1400" dirty="0"/>
              <a:t> </a:t>
            </a:r>
            <a:r>
              <a:rPr lang="en-US" sz="1400" dirty="0" smtClean="0"/>
              <a:t>may </a:t>
            </a:r>
            <a:r>
              <a:rPr lang="en-US" sz="1400" dirty="0"/>
              <a:t>possibly intersect. </a:t>
            </a:r>
            <a:r>
              <a:rPr lang="en-US" sz="1400" dirty="0" smtClean="0"/>
              <a:t>The two polygons can </a:t>
            </a:r>
            <a:r>
              <a:rPr lang="en-US" sz="1400" dirty="0"/>
              <a:t>then be discarded. Since a precise intersection is not required, the blend region can be located for some objects that do not intersect but are close enough.</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889638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1" name="Shape 311"/>
          <p:cNvSpPr txBox="1">
            <a:spLocks noGrp="1"/>
          </p:cNvSpPr>
          <p:nvPr>
            <p:ph type="subTitle" idx="4294967295"/>
          </p:nvPr>
        </p:nvSpPr>
        <p:spPr>
          <a:xfrm>
            <a:off x="2112750" y="3868755"/>
            <a:ext cx="4918500" cy="784800"/>
          </a:xfrm>
          <a:prstGeom prst="rect">
            <a:avLst/>
          </a:prstGeom>
        </p:spPr>
        <p:txBody>
          <a:bodyPr spcFirstLastPara="1" wrap="square" lIns="91425" tIns="91425" rIns="91425" bIns="91425" anchor="t" anchorCtr="0">
            <a:noAutofit/>
          </a:bodyPr>
          <a:lstStyle/>
          <a:p>
            <a:pPr marL="285750" lvl="0" indent="-285750" algn="ctr">
              <a:buFont typeface="Arial" panose="020B0604020202020204" pitchFamily="34" charset="0"/>
              <a:buChar char="•"/>
            </a:pPr>
            <a:r>
              <a:rPr lang="en" sz="1400" dirty="0" smtClean="0"/>
              <a:t>The six stages of the propsed</a:t>
            </a:r>
            <a:r>
              <a:rPr lang="en-US" sz="1400" dirty="0"/>
              <a:t> smooth blending technique for subdivision </a:t>
            </a:r>
            <a:r>
              <a:rPr lang="en-US" sz="1400" dirty="0" smtClean="0"/>
              <a:t>surfaces.</a:t>
            </a:r>
            <a:endParaRPr sz="1400" dirty="0"/>
          </a:p>
        </p:txBody>
      </p:sp>
      <p:sp>
        <p:nvSpPr>
          <p:cNvPr id="325" name="Shape 325"/>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24</a:t>
            </a:fld>
            <a:endParaRPr/>
          </a:p>
        </p:txBody>
      </p:sp>
      <p:sp>
        <p:nvSpPr>
          <p:cNvPr id="310" name="Shape 310"/>
          <p:cNvSpPr txBox="1">
            <a:spLocks noGrp="1"/>
          </p:cNvSpPr>
          <p:nvPr>
            <p:ph type="ctrTitle" idx="4294967295"/>
          </p:nvPr>
        </p:nvSpPr>
        <p:spPr>
          <a:xfrm>
            <a:off x="1929439" y="799422"/>
            <a:ext cx="5833821"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6000" dirty="0" smtClean="0"/>
              <a:t>Block Diagram</a:t>
            </a:r>
            <a:endParaRPr sz="6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1514552"/>
            <a:ext cx="7910286" cy="1979791"/>
          </a:xfrm>
          <a:prstGeom prst="rect">
            <a:avLst/>
          </a:prstGeom>
        </p:spPr>
      </p:pic>
      <p:sp>
        <p:nvSpPr>
          <p:cNvPr id="6" name="Oval 5"/>
          <p:cNvSpPr/>
          <p:nvPr/>
        </p:nvSpPr>
        <p:spPr>
          <a:xfrm>
            <a:off x="3388155" y="2254952"/>
            <a:ext cx="1458195" cy="943660"/>
          </a:xfrm>
          <a:prstGeom prst="ellipse">
            <a:avLst/>
          </a:prstGeom>
          <a:noFill/>
          <a:ln w="381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8957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noAutofit/>
          </a:bodyPr>
          <a:lstStyle/>
          <a:p>
            <a:pPr lvl="0"/>
            <a:r>
              <a:rPr lang="en-US" dirty="0" smtClean="0"/>
              <a:t>Removing the blend region</a:t>
            </a:r>
            <a:endParaRPr dirty="0"/>
          </a:p>
        </p:txBody>
      </p:sp>
      <p:sp>
        <p:nvSpPr>
          <p:cNvPr id="304" name="Shape 304"/>
          <p:cNvSpPr txBox="1">
            <a:spLocks noGrp="1"/>
          </p:cNvSpPr>
          <p:nvPr>
            <p:ph type="body" idx="1"/>
          </p:nvPr>
        </p:nvSpPr>
        <p:spPr>
          <a:xfrm>
            <a:off x="952282" y="1617278"/>
            <a:ext cx="7422228" cy="2691994"/>
          </a:xfrm>
          <a:prstGeom prst="rect">
            <a:avLst/>
          </a:prstGeom>
        </p:spPr>
        <p:txBody>
          <a:bodyPr spcFirstLastPara="1" wrap="square" lIns="91425" tIns="91425" rIns="91425" bIns="91425" anchor="t" anchorCtr="0">
            <a:noAutofit/>
          </a:bodyPr>
          <a:lstStyle/>
          <a:p>
            <a:pPr marL="101600" indent="0">
              <a:buNone/>
            </a:pPr>
            <a:r>
              <a:rPr lang="en-US" sz="1400" dirty="0"/>
              <a:t>In this stage, and after </a:t>
            </a:r>
            <a:r>
              <a:rPr lang="en-US" sz="1400" dirty="0" smtClean="0"/>
              <a:t>the intersected </a:t>
            </a:r>
            <a:r>
              <a:rPr lang="en-US" sz="1400" dirty="0"/>
              <a:t>polygons between the two meshes have been determined, the blend region will be discarded. </a:t>
            </a:r>
            <a:endParaRPr lang="en-US" sz="1400" dirty="0" smtClean="0"/>
          </a:p>
          <a:p>
            <a:pPr marL="101600" indent="0">
              <a:buNone/>
            </a:pPr>
            <a:endParaRPr lang="en-US" sz="1400" dirty="0"/>
          </a:p>
          <a:p>
            <a:r>
              <a:rPr lang="en-US" sz="1400" dirty="0"/>
              <a:t>Stage Input: List of intersected polygons between two meshes. </a:t>
            </a:r>
          </a:p>
          <a:p>
            <a:r>
              <a:rPr lang="en-US" sz="1400" dirty="0"/>
              <a:t>Stage Output: Discarding these polygons, determining a list of boundary points and edges.</a:t>
            </a:r>
          </a:p>
        </p:txBody>
      </p:sp>
      <p:sp>
        <p:nvSpPr>
          <p:cNvPr id="305" name="Shape 305"/>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25</a:t>
            </a:fld>
            <a:endParaRPr dirty="0"/>
          </a:p>
        </p:txBody>
      </p:sp>
    </p:spTree>
    <p:extLst>
      <p:ext uri="{BB962C8B-B14F-4D97-AF65-F5344CB8AC3E}">
        <p14:creationId xmlns:p14="http://schemas.microsoft.com/office/powerpoint/2010/main" val="882156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25" name="Shape 325"/>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26</a:t>
            </a:fld>
            <a:endParaRPr/>
          </a:p>
        </p:txBody>
      </p:sp>
      <p:pic>
        <p:nvPicPr>
          <p:cNvPr id="4" name="Picture 3" descr="blend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76" y="1540924"/>
            <a:ext cx="4104905" cy="26872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2" descr="blend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350" y="1540924"/>
            <a:ext cx="3836792" cy="26872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139824" y="1019594"/>
            <a:ext cx="713657" cy="307777"/>
          </a:xfrm>
          <a:prstGeom prst="rect">
            <a:avLst/>
          </a:prstGeom>
          <a:noFill/>
        </p:spPr>
        <p:txBody>
          <a:bodyPr wrap="none" rtlCol="0">
            <a:spAutoFit/>
          </a:bodyPr>
          <a:lstStyle/>
          <a:p>
            <a:r>
              <a:rPr lang="en-US" dirty="0" smtClean="0">
                <a:solidFill>
                  <a:schemeClr val="bg1"/>
                </a:solidFill>
                <a:latin typeface="Nixie One" panose="020B0604020202020204" charset="0"/>
              </a:rPr>
              <a:t>Fig. 13</a:t>
            </a:r>
          </a:p>
        </p:txBody>
      </p:sp>
      <p:sp>
        <p:nvSpPr>
          <p:cNvPr id="7" name="TextBox 6"/>
          <p:cNvSpPr txBox="1"/>
          <p:nvPr/>
        </p:nvSpPr>
        <p:spPr>
          <a:xfrm>
            <a:off x="6205598" y="1022256"/>
            <a:ext cx="710451" cy="307777"/>
          </a:xfrm>
          <a:prstGeom prst="rect">
            <a:avLst/>
          </a:prstGeom>
          <a:noFill/>
        </p:spPr>
        <p:txBody>
          <a:bodyPr wrap="none" rtlCol="0">
            <a:spAutoFit/>
          </a:bodyPr>
          <a:lstStyle/>
          <a:p>
            <a:r>
              <a:rPr lang="en-US" dirty="0" smtClean="0">
                <a:solidFill>
                  <a:schemeClr val="bg1"/>
                </a:solidFill>
                <a:latin typeface="Nixie One" panose="020B0604020202020204" charset="0"/>
              </a:rPr>
              <a:t>Fig. 14</a:t>
            </a:r>
          </a:p>
        </p:txBody>
      </p:sp>
      <p:sp>
        <p:nvSpPr>
          <p:cNvPr id="8" name="Title 1"/>
          <p:cNvSpPr txBox="1">
            <a:spLocks/>
          </p:cNvSpPr>
          <p:nvPr/>
        </p:nvSpPr>
        <p:spPr>
          <a:xfrm>
            <a:off x="2047950" y="145319"/>
            <a:ext cx="5048100" cy="1147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smtClean="0">
                <a:solidFill>
                  <a:schemeClr val="bg1"/>
                </a:solidFill>
                <a:latin typeface="Nixie One" panose="020B0604020202020204" charset="0"/>
              </a:rPr>
              <a:t>Removing the blend region</a:t>
            </a:r>
            <a:endParaRPr lang="en-US" sz="1800" dirty="0">
              <a:solidFill>
                <a:schemeClr val="bg1"/>
              </a:solidFill>
              <a:latin typeface="Nixie One" panose="020B0604020202020204" charset="0"/>
            </a:endParaRPr>
          </a:p>
        </p:txBody>
      </p:sp>
    </p:spTree>
    <p:extLst>
      <p:ext uri="{BB962C8B-B14F-4D97-AF65-F5344CB8AC3E}">
        <p14:creationId xmlns:p14="http://schemas.microsoft.com/office/powerpoint/2010/main" val="1739235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Removing the blend region</a:t>
            </a:r>
          </a:p>
        </p:txBody>
      </p:sp>
      <p:sp>
        <p:nvSpPr>
          <p:cNvPr id="3" name="Text Placeholder 2"/>
          <p:cNvSpPr>
            <a:spLocks noGrp="1"/>
          </p:cNvSpPr>
          <p:nvPr>
            <p:ph type="body" idx="1"/>
          </p:nvPr>
        </p:nvSpPr>
        <p:spPr/>
        <p:txBody>
          <a:bodyPr/>
          <a:lstStyle/>
          <a:p>
            <a:r>
              <a:rPr lang="en-US" sz="1600" dirty="0"/>
              <a:t>Discarding the list of intersected polygons requires multiple updates in the data structures of each of the two intersected </a:t>
            </a:r>
            <a:r>
              <a:rPr lang="en-US" sz="1600" dirty="0" smtClean="0"/>
              <a:t>meshes</a:t>
            </a:r>
          </a:p>
          <a:p>
            <a:r>
              <a:rPr lang="en-US" sz="1600" dirty="0"/>
              <a:t>As a result, after discarding all undesired polygons of the blend region, a boundary curve appears on both objects where the blend region used to </a:t>
            </a:r>
            <a:r>
              <a:rPr lang="en-US" sz="1600" dirty="0" smtClean="0"/>
              <a:t>be as seen in Fig. 12. </a:t>
            </a:r>
            <a:r>
              <a:rPr lang="en-US" sz="1600" dirty="0"/>
              <a:t>Boundary points and Boundary edges lying on the boundary curve must be located in preparation for the boundary smoothing stage. </a:t>
            </a:r>
          </a:p>
          <a:p>
            <a:endParaRPr lang="en-US" sz="16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2082500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1" name="Shape 311"/>
          <p:cNvSpPr txBox="1">
            <a:spLocks noGrp="1"/>
          </p:cNvSpPr>
          <p:nvPr>
            <p:ph type="subTitle" idx="4294967295"/>
          </p:nvPr>
        </p:nvSpPr>
        <p:spPr>
          <a:xfrm>
            <a:off x="2112750" y="3868755"/>
            <a:ext cx="4918500" cy="784800"/>
          </a:xfrm>
          <a:prstGeom prst="rect">
            <a:avLst/>
          </a:prstGeom>
        </p:spPr>
        <p:txBody>
          <a:bodyPr spcFirstLastPara="1" wrap="square" lIns="91425" tIns="91425" rIns="91425" bIns="91425" anchor="t" anchorCtr="0">
            <a:noAutofit/>
          </a:bodyPr>
          <a:lstStyle/>
          <a:p>
            <a:pPr marL="285750" lvl="0" indent="-285750" algn="ctr">
              <a:buFont typeface="Arial" panose="020B0604020202020204" pitchFamily="34" charset="0"/>
              <a:buChar char="•"/>
            </a:pPr>
            <a:r>
              <a:rPr lang="en" sz="1400" dirty="0" smtClean="0"/>
              <a:t>The six stages of the propsed</a:t>
            </a:r>
            <a:r>
              <a:rPr lang="en-US" sz="1400" dirty="0"/>
              <a:t> smooth blending technique for subdivision </a:t>
            </a:r>
            <a:r>
              <a:rPr lang="en-US" sz="1400" dirty="0" smtClean="0"/>
              <a:t>surfaces.</a:t>
            </a:r>
            <a:endParaRPr sz="1400" dirty="0"/>
          </a:p>
        </p:txBody>
      </p:sp>
      <p:sp>
        <p:nvSpPr>
          <p:cNvPr id="325" name="Shape 325"/>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28</a:t>
            </a:fld>
            <a:endParaRPr/>
          </a:p>
        </p:txBody>
      </p:sp>
      <p:sp>
        <p:nvSpPr>
          <p:cNvPr id="310" name="Shape 310"/>
          <p:cNvSpPr txBox="1">
            <a:spLocks noGrp="1"/>
          </p:cNvSpPr>
          <p:nvPr>
            <p:ph type="ctrTitle" idx="4294967295"/>
          </p:nvPr>
        </p:nvSpPr>
        <p:spPr>
          <a:xfrm>
            <a:off x="1929439" y="799422"/>
            <a:ext cx="5833821"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6000" dirty="0" smtClean="0"/>
              <a:t>Block Diagram</a:t>
            </a:r>
            <a:endParaRPr sz="6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1514552"/>
            <a:ext cx="7910286" cy="1979791"/>
          </a:xfrm>
          <a:prstGeom prst="rect">
            <a:avLst/>
          </a:prstGeom>
        </p:spPr>
      </p:pic>
      <p:sp>
        <p:nvSpPr>
          <p:cNvPr id="6" name="Oval 5"/>
          <p:cNvSpPr/>
          <p:nvPr/>
        </p:nvSpPr>
        <p:spPr>
          <a:xfrm>
            <a:off x="4717142" y="2254952"/>
            <a:ext cx="1458195" cy="943660"/>
          </a:xfrm>
          <a:prstGeom prst="ellipse">
            <a:avLst/>
          </a:prstGeom>
          <a:noFill/>
          <a:ln w="381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073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noAutofit/>
          </a:bodyPr>
          <a:lstStyle/>
          <a:p>
            <a:pPr lvl="0"/>
            <a:r>
              <a:rPr lang="en-US" dirty="0"/>
              <a:t>Boundary smoothing</a:t>
            </a:r>
            <a:endParaRPr dirty="0"/>
          </a:p>
        </p:txBody>
      </p:sp>
      <p:sp>
        <p:nvSpPr>
          <p:cNvPr id="304" name="Shape 304"/>
          <p:cNvSpPr txBox="1">
            <a:spLocks noGrp="1"/>
          </p:cNvSpPr>
          <p:nvPr>
            <p:ph type="body" idx="1"/>
          </p:nvPr>
        </p:nvSpPr>
        <p:spPr>
          <a:xfrm>
            <a:off x="703565" y="1147800"/>
            <a:ext cx="4812096" cy="3738754"/>
          </a:xfrm>
          <a:prstGeom prst="rect">
            <a:avLst/>
          </a:prstGeom>
        </p:spPr>
        <p:txBody>
          <a:bodyPr spcFirstLastPara="1" wrap="square" lIns="91425" tIns="91425" rIns="91425" bIns="91425" anchor="t" anchorCtr="0">
            <a:noAutofit/>
          </a:bodyPr>
          <a:lstStyle/>
          <a:p>
            <a:pPr marL="101600" indent="0">
              <a:buNone/>
            </a:pPr>
            <a:r>
              <a:rPr lang="en-US" sz="1400" dirty="0"/>
              <a:t>After discarding the blend region polygons, the resulting boundary curves may have sharp </a:t>
            </a:r>
            <a:r>
              <a:rPr lang="en-US" sz="1400" dirty="0" smtClean="0"/>
              <a:t>vertices as shown in Fig. 15, </a:t>
            </a:r>
            <a:r>
              <a:rPr lang="en-US" sz="1400" dirty="0"/>
              <a:t>these sharp corners </a:t>
            </a:r>
            <a:r>
              <a:rPr lang="en-US" sz="1400" dirty="0" smtClean="0"/>
              <a:t>will </a:t>
            </a:r>
            <a:r>
              <a:rPr lang="en-US" sz="1400" dirty="0"/>
              <a:t>eventually become sharp corners on the boundary of the blend area, which </a:t>
            </a:r>
            <a:r>
              <a:rPr lang="en-US" sz="1400" dirty="0" smtClean="0"/>
              <a:t>leads </a:t>
            </a:r>
            <a:r>
              <a:rPr lang="en-US" sz="1400" dirty="0"/>
              <a:t>to a surface with ripples. In this stage, sharp </a:t>
            </a:r>
            <a:r>
              <a:rPr lang="en-US" sz="1400" dirty="0" smtClean="0"/>
              <a:t>corners are to be smoothed out, and this process can be done in iterations.</a:t>
            </a:r>
          </a:p>
          <a:p>
            <a:pPr marL="101600" indent="0">
              <a:buNone/>
            </a:pPr>
            <a:endParaRPr lang="en-US" sz="1400" dirty="0" smtClean="0"/>
          </a:p>
          <a:p>
            <a:r>
              <a:rPr lang="en-US" sz="1400" dirty="0"/>
              <a:t>Stage Input: List of Boundary points and Boundary edges. </a:t>
            </a:r>
          </a:p>
          <a:p>
            <a:r>
              <a:rPr lang="en-US" sz="1400" dirty="0"/>
              <a:t>Stage Output: Smoothed out Boundaries along both meshes.</a:t>
            </a:r>
          </a:p>
          <a:p>
            <a:endParaRPr lang="en-US" sz="1400" dirty="0"/>
          </a:p>
        </p:txBody>
      </p:sp>
      <p:sp>
        <p:nvSpPr>
          <p:cNvPr id="305" name="Shape 305"/>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29</a:t>
            </a:fld>
            <a:endParaRPr dirty="0"/>
          </a:p>
        </p:txBody>
      </p:sp>
      <p:pic>
        <p:nvPicPr>
          <p:cNvPr id="5122" name="Picture 2" descr="blend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7462" y="1649095"/>
            <a:ext cx="2797175" cy="2898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741625" y="1244559"/>
            <a:ext cx="708848" cy="307777"/>
          </a:xfrm>
          <a:prstGeom prst="rect">
            <a:avLst/>
          </a:prstGeom>
          <a:noFill/>
        </p:spPr>
        <p:txBody>
          <a:bodyPr wrap="none" rtlCol="0">
            <a:spAutoFit/>
          </a:bodyPr>
          <a:lstStyle/>
          <a:p>
            <a:r>
              <a:rPr lang="en-US" dirty="0" smtClean="0">
                <a:solidFill>
                  <a:schemeClr val="bg1"/>
                </a:solidFill>
                <a:latin typeface="Nixie One" panose="020B0604020202020204" charset="0"/>
              </a:rPr>
              <a:t>Fig. 15</a:t>
            </a:r>
          </a:p>
        </p:txBody>
      </p:sp>
    </p:spTree>
    <p:extLst>
      <p:ext uri="{BB962C8B-B14F-4D97-AF65-F5344CB8AC3E}">
        <p14:creationId xmlns:p14="http://schemas.microsoft.com/office/powerpoint/2010/main" val="105959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smtClean="0"/>
              <a:t>Chapter 1: Introduction</a:t>
            </a:r>
            <a:endParaRPr dirty="0"/>
          </a:p>
        </p:txBody>
      </p:sp>
      <p:sp>
        <p:nvSpPr>
          <p:cNvPr id="274" name="Shape 274"/>
          <p:cNvSpPr txBox="1">
            <a:spLocks noGrp="1"/>
          </p:cNvSpPr>
          <p:nvPr>
            <p:ph type="body" idx="2"/>
          </p:nvPr>
        </p:nvSpPr>
        <p:spPr>
          <a:xfrm>
            <a:off x="4437613" y="1650775"/>
            <a:ext cx="3111344" cy="2625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Clr>
                <a:schemeClr val="dk1"/>
              </a:buClr>
              <a:buSzPts val="1100"/>
              <a:buFont typeface="Arial"/>
              <a:buNone/>
            </a:pPr>
            <a:r>
              <a:rPr lang="en-US" sz="1200" b="1" dirty="0" smtClean="0">
                <a:solidFill>
                  <a:srgbClr val="FFC000"/>
                </a:solidFill>
              </a:rPr>
              <a:t>Objective</a:t>
            </a:r>
            <a:endParaRPr sz="1200" dirty="0">
              <a:solidFill>
                <a:srgbClr val="FFC000"/>
              </a:solidFill>
            </a:endParaRPr>
          </a:p>
          <a:p>
            <a:pPr marL="0" lvl="0" indent="0">
              <a:buClr>
                <a:schemeClr val="dk1"/>
              </a:buClr>
              <a:buSzPts val="1100"/>
              <a:buNone/>
            </a:pPr>
            <a:r>
              <a:rPr lang="en-US" sz="1200" dirty="0"/>
              <a:t>The objective of this project is to develop a software than can load and view 3D meshes, then apply subdivision technique to obtain a finer/smoother mesh using </a:t>
            </a:r>
            <a:r>
              <a:rPr lang="en-US" sz="1200" dirty="0" err="1"/>
              <a:t>Catmull</a:t>
            </a:r>
            <a:r>
              <a:rPr lang="en-US" sz="1200" dirty="0"/>
              <a:t>-Clark subdivision </a:t>
            </a:r>
            <a:r>
              <a:rPr lang="en-US" sz="1200" dirty="0" smtClean="0"/>
              <a:t>scheme</a:t>
            </a:r>
            <a:r>
              <a:rPr lang="en-US" sz="1200" dirty="0"/>
              <a:t>. As well as being able to blend </a:t>
            </a:r>
            <a:r>
              <a:rPr lang="en-US" sz="1200" dirty="0" smtClean="0"/>
              <a:t>these freeform </a:t>
            </a:r>
            <a:r>
              <a:rPr lang="en-US" sz="1200" dirty="0"/>
              <a:t>object meshes together while maintaining the overall smoothness of the object.</a:t>
            </a:r>
          </a:p>
          <a:p>
            <a:pPr marL="0" lvl="0" indent="0" rtl="0">
              <a:spcBef>
                <a:spcPts val="600"/>
              </a:spcBef>
              <a:spcAft>
                <a:spcPts val="0"/>
              </a:spcAft>
              <a:buNone/>
            </a:pPr>
            <a:endParaRPr sz="1200" dirty="0">
              <a:solidFill>
                <a:srgbClr val="FFFFFF"/>
              </a:solidFill>
            </a:endParaRPr>
          </a:p>
        </p:txBody>
      </p:sp>
      <p:sp>
        <p:nvSpPr>
          <p:cNvPr id="276" name="Shape 276"/>
          <p:cNvSpPr txBox="1">
            <a:spLocks noGrp="1"/>
          </p:cNvSpPr>
          <p:nvPr>
            <p:ph type="body" idx="1"/>
          </p:nvPr>
        </p:nvSpPr>
        <p:spPr>
          <a:xfrm>
            <a:off x="1373086" y="1650775"/>
            <a:ext cx="2924564" cy="2625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Clr>
                <a:schemeClr val="dk1"/>
              </a:buClr>
              <a:buSzPts val="1100"/>
              <a:buFont typeface="Arial"/>
              <a:buNone/>
            </a:pPr>
            <a:r>
              <a:rPr lang="en-US" sz="1200" b="1" dirty="0" smtClean="0">
                <a:solidFill>
                  <a:srgbClr val="6D9EEB"/>
                </a:solidFill>
              </a:rPr>
              <a:t>Motivation </a:t>
            </a:r>
            <a:endParaRPr sz="1200" dirty="0">
              <a:solidFill>
                <a:srgbClr val="6D9EEB"/>
              </a:solidFill>
            </a:endParaRPr>
          </a:p>
          <a:p>
            <a:pPr marL="0" lvl="0" indent="0">
              <a:buClr>
                <a:schemeClr val="dk1"/>
              </a:buClr>
              <a:buSzPts val="1100"/>
              <a:buNone/>
            </a:pPr>
            <a:r>
              <a:rPr lang="en-US" sz="1200" dirty="0"/>
              <a:t>For decades, 3D modeling and blending has been a tremendously crucial branch of the 3D object creation and manipulation. Nearly in every game, application or movie we see some sort of blending technique to give a certain effect or action. Blending freeform objects modeled with subdivision surfaces can be used in a variety of </a:t>
            </a:r>
            <a:r>
              <a:rPr lang="en-US" sz="1200" dirty="0" smtClean="0"/>
              <a:t>applications.</a:t>
            </a:r>
            <a:endParaRPr sz="1200" dirty="0"/>
          </a:p>
          <a:p>
            <a:pPr marL="0" lvl="0" indent="0">
              <a:spcBef>
                <a:spcPts val="600"/>
              </a:spcBef>
              <a:spcAft>
                <a:spcPts val="0"/>
              </a:spcAft>
              <a:buNone/>
            </a:pPr>
            <a:endParaRPr sz="1200" dirty="0"/>
          </a:p>
        </p:txBody>
      </p:sp>
      <p:sp>
        <p:nvSpPr>
          <p:cNvPr id="277" name="Shape 277"/>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25" name="Shape 325"/>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30</a:t>
            </a:fld>
            <a:endParaRPr/>
          </a:p>
        </p:txBody>
      </p:sp>
      <p:pic>
        <p:nvPicPr>
          <p:cNvPr id="4098" name="Picture 2" descr="blend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988" y="727144"/>
            <a:ext cx="4766024" cy="39818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8" name="Title 1"/>
          <p:cNvSpPr txBox="1">
            <a:spLocks/>
          </p:cNvSpPr>
          <p:nvPr/>
        </p:nvSpPr>
        <p:spPr>
          <a:xfrm>
            <a:off x="2047950" y="145319"/>
            <a:ext cx="5048100" cy="1147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smtClean="0">
                <a:solidFill>
                  <a:schemeClr val="bg1"/>
                </a:solidFill>
                <a:latin typeface="Nixie One" panose="020B0604020202020204" charset="0"/>
              </a:rPr>
              <a:t>Boundary Smoothing</a:t>
            </a:r>
            <a:endParaRPr lang="en-US" sz="1800" b="1" dirty="0">
              <a:solidFill>
                <a:schemeClr val="bg1"/>
              </a:solidFill>
              <a:latin typeface="Nixie One" panose="020B0604020202020204" charset="0"/>
            </a:endParaRPr>
          </a:p>
        </p:txBody>
      </p:sp>
    </p:spTree>
    <p:extLst>
      <p:ext uri="{BB962C8B-B14F-4D97-AF65-F5344CB8AC3E}">
        <p14:creationId xmlns:p14="http://schemas.microsoft.com/office/powerpoint/2010/main" val="1588817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Nixie One" panose="020B0604020202020204" charset="0"/>
              </a:rPr>
              <a:t>Boundary </a:t>
            </a:r>
            <a:r>
              <a:rPr lang="en-US" b="1" dirty="0" smtClean="0">
                <a:solidFill>
                  <a:schemeClr val="bg1"/>
                </a:solidFill>
                <a:latin typeface="Nixie One" panose="020B0604020202020204" charset="0"/>
              </a:rPr>
              <a:t>Smoothing</a:t>
            </a:r>
            <a:endParaRPr lang="en-US" dirty="0"/>
          </a:p>
        </p:txBody>
      </p:sp>
      <p:sp>
        <p:nvSpPr>
          <p:cNvPr id="3" name="Text Placeholder 2"/>
          <p:cNvSpPr>
            <a:spLocks noGrp="1"/>
          </p:cNvSpPr>
          <p:nvPr>
            <p:ph type="body" idx="1"/>
          </p:nvPr>
        </p:nvSpPr>
        <p:spPr>
          <a:xfrm>
            <a:off x="448695" y="1385264"/>
            <a:ext cx="4664630" cy="696190"/>
          </a:xfrm>
        </p:spPr>
        <p:txBody>
          <a:bodyPr/>
          <a:lstStyle/>
          <a:p>
            <a:r>
              <a:rPr lang="en-US" sz="1400" dirty="0"/>
              <a:t>A boundary smoothing process is expressed as: </a:t>
            </a:r>
          </a:p>
          <a:p>
            <a:endParaRPr lang="en-US" sz="16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31</a:t>
            </a:fld>
            <a:endParaRPr lang="en"/>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859664" y="2124595"/>
            <a:ext cx="3712336" cy="87033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6040094" y="2081454"/>
            <a:ext cx="2520950" cy="11995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 Placeholder 2"/>
          <p:cNvSpPr txBox="1">
            <a:spLocks/>
          </p:cNvSpPr>
          <p:nvPr/>
        </p:nvSpPr>
        <p:spPr>
          <a:xfrm>
            <a:off x="859664" y="3163563"/>
            <a:ext cx="4664630" cy="161518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1pPr>
            <a:lvl2pPr marL="914400" marR="0" lvl="1"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2pPr>
            <a:lvl3pPr marL="1371600" marR="0" lvl="2"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3pPr>
            <a:lvl4pPr marL="1828800" marR="0" lvl="3"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4pPr>
            <a:lvl5pPr marL="2286000" marR="0" lvl="4"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5pPr>
            <a:lvl6pPr marL="2743200" marR="0" lvl="5"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6pPr>
            <a:lvl7pPr marL="3200400" marR="0" lvl="6"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7pPr>
            <a:lvl8pPr marL="3657600" marR="0" lvl="7"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8pPr>
            <a:lvl9pPr marL="4114800" marR="0" lvl="8"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9pPr>
          </a:lstStyle>
          <a:p>
            <a:r>
              <a:rPr lang="en-US" sz="1400" dirty="0"/>
              <a:t>The iteration </a:t>
            </a:r>
            <a:r>
              <a:rPr lang="en-US" sz="1400" dirty="0" smtClean="0"/>
              <a:t>in the previous Eq. may </a:t>
            </a:r>
            <a:r>
              <a:rPr lang="en-US" sz="1400" dirty="0"/>
              <a:t>in some cases cause a distorted boundary as shown in Fig. </a:t>
            </a:r>
            <a:r>
              <a:rPr lang="en-US" sz="1400" dirty="0" smtClean="0"/>
              <a:t>16. </a:t>
            </a:r>
            <a:r>
              <a:rPr lang="en-US" sz="1400" dirty="0"/>
              <a:t>The solution to this is adding an additional constraint to make sure that the vertices will only be modified on the tangent plane of the </a:t>
            </a:r>
            <a:r>
              <a:rPr lang="en-US" sz="1400" dirty="0" smtClean="0"/>
              <a:t>surface.</a:t>
            </a:r>
            <a:endParaRPr lang="en-US" sz="1600" dirty="0"/>
          </a:p>
        </p:txBody>
      </p:sp>
      <p:sp>
        <p:nvSpPr>
          <p:cNvPr id="10" name="TextBox 9"/>
          <p:cNvSpPr txBox="1"/>
          <p:nvPr/>
        </p:nvSpPr>
        <p:spPr>
          <a:xfrm>
            <a:off x="6946145" y="1522536"/>
            <a:ext cx="713657" cy="307777"/>
          </a:xfrm>
          <a:prstGeom prst="rect">
            <a:avLst/>
          </a:prstGeom>
          <a:noFill/>
        </p:spPr>
        <p:txBody>
          <a:bodyPr wrap="none" rtlCol="0">
            <a:spAutoFit/>
          </a:bodyPr>
          <a:lstStyle/>
          <a:p>
            <a:r>
              <a:rPr lang="en-US" dirty="0" smtClean="0">
                <a:solidFill>
                  <a:schemeClr val="bg1"/>
                </a:solidFill>
                <a:latin typeface="Nixie One" panose="020B0604020202020204" charset="0"/>
              </a:rPr>
              <a:t>Fig. 16</a:t>
            </a:r>
          </a:p>
        </p:txBody>
      </p:sp>
    </p:spTree>
    <p:extLst>
      <p:ext uri="{BB962C8B-B14F-4D97-AF65-F5344CB8AC3E}">
        <p14:creationId xmlns:p14="http://schemas.microsoft.com/office/powerpoint/2010/main" val="132958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Nixie One" panose="020B0604020202020204" charset="0"/>
              </a:rPr>
              <a:t>Boundary Smoothing</a:t>
            </a:r>
            <a:endParaRPr lang="en-US" dirty="0"/>
          </a:p>
        </p:txBody>
      </p:sp>
      <p:sp>
        <p:nvSpPr>
          <p:cNvPr id="3" name="Text Placeholder 2"/>
          <p:cNvSpPr>
            <a:spLocks noGrp="1"/>
          </p:cNvSpPr>
          <p:nvPr>
            <p:ph type="body" idx="1"/>
          </p:nvPr>
        </p:nvSpPr>
        <p:spPr>
          <a:xfrm>
            <a:off x="1903200" y="3826048"/>
            <a:ext cx="5642400" cy="1135102"/>
          </a:xfrm>
        </p:spPr>
        <p:txBody>
          <a:bodyPr/>
          <a:lstStyle/>
          <a:p>
            <a:r>
              <a:rPr lang="en-US" sz="1400" dirty="0" smtClean="0"/>
              <a:t>This equation can be performed multiple times to further smooth the boundaries.</a:t>
            </a:r>
            <a:endParaRPr lang="en-US" sz="14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32</a:t>
            </a:fld>
            <a:endParaRPr lang="en"/>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2836862" y="2312287"/>
            <a:ext cx="3470275" cy="1093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 Placeholder 2"/>
          <p:cNvSpPr txBox="1">
            <a:spLocks/>
          </p:cNvSpPr>
          <p:nvPr/>
        </p:nvSpPr>
        <p:spPr>
          <a:xfrm>
            <a:off x="1903200" y="1665400"/>
            <a:ext cx="5642400" cy="113510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1pPr>
            <a:lvl2pPr marL="914400" marR="0" lvl="1"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2pPr>
            <a:lvl3pPr marL="1371600" marR="0" lvl="2"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3pPr>
            <a:lvl4pPr marL="1828800" marR="0" lvl="3"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4pPr>
            <a:lvl5pPr marL="2286000" marR="0" lvl="4"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5pPr>
            <a:lvl6pPr marL="2743200" marR="0" lvl="5"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6pPr>
            <a:lvl7pPr marL="3200400" marR="0" lvl="6"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7pPr>
            <a:lvl8pPr marL="3657600" marR="0" lvl="7"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8pPr>
            <a:lvl9pPr marL="4114800" marR="0" lvl="8" indent="-355600" algn="l" rtl="0">
              <a:lnSpc>
                <a:spcPct val="100000"/>
              </a:lnSpc>
              <a:spcBef>
                <a:spcPts val="0"/>
              </a:spcBef>
              <a:spcAft>
                <a:spcPts val="0"/>
              </a:spcAft>
              <a:buClr>
                <a:srgbClr val="8E7CC3"/>
              </a:buClr>
              <a:buSzPts val="2000"/>
              <a:buFont typeface="Inconsolata"/>
              <a:buChar char="◌"/>
              <a:defRPr sz="2000" b="0" i="0" u="none" strike="noStrike" cap="none">
                <a:solidFill>
                  <a:srgbClr val="FFFFFF"/>
                </a:solidFill>
                <a:latin typeface="Inconsolata"/>
                <a:ea typeface="Inconsolata"/>
                <a:cs typeface="Inconsolata"/>
                <a:sym typeface="Inconsolata"/>
              </a:defRPr>
            </a:lvl9pPr>
          </a:lstStyle>
          <a:p>
            <a:r>
              <a:rPr lang="en-US" sz="1600" smtClean="0"/>
              <a:t>The equation is then written as follows</a:t>
            </a:r>
            <a:endParaRPr lang="en-US" sz="1600" dirty="0"/>
          </a:p>
        </p:txBody>
      </p:sp>
    </p:spTree>
    <p:extLst>
      <p:ext uri="{BB962C8B-B14F-4D97-AF65-F5344CB8AC3E}">
        <p14:creationId xmlns:p14="http://schemas.microsoft.com/office/powerpoint/2010/main" val="1735143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1" name="Shape 311"/>
          <p:cNvSpPr txBox="1">
            <a:spLocks noGrp="1"/>
          </p:cNvSpPr>
          <p:nvPr>
            <p:ph type="subTitle" idx="4294967295"/>
          </p:nvPr>
        </p:nvSpPr>
        <p:spPr>
          <a:xfrm>
            <a:off x="2112750" y="3868755"/>
            <a:ext cx="4918500" cy="784800"/>
          </a:xfrm>
          <a:prstGeom prst="rect">
            <a:avLst/>
          </a:prstGeom>
        </p:spPr>
        <p:txBody>
          <a:bodyPr spcFirstLastPara="1" wrap="square" lIns="91425" tIns="91425" rIns="91425" bIns="91425" anchor="t" anchorCtr="0">
            <a:noAutofit/>
          </a:bodyPr>
          <a:lstStyle/>
          <a:p>
            <a:pPr marL="285750" lvl="0" indent="-285750" algn="ctr">
              <a:buFont typeface="Arial" panose="020B0604020202020204" pitchFamily="34" charset="0"/>
              <a:buChar char="•"/>
            </a:pPr>
            <a:r>
              <a:rPr lang="en" sz="1400" dirty="0" smtClean="0"/>
              <a:t>The six stages of the propsed</a:t>
            </a:r>
            <a:r>
              <a:rPr lang="en-US" sz="1400" dirty="0"/>
              <a:t> smooth blending technique for subdivision </a:t>
            </a:r>
            <a:r>
              <a:rPr lang="en-US" sz="1400" dirty="0" smtClean="0"/>
              <a:t>surfaces.</a:t>
            </a:r>
            <a:endParaRPr sz="1400" dirty="0"/>
          </a:p>
        </p:txBody>
      </p:sp>
      <p:sp>
        <p:nvSpPr>
          <p:cNvPr id="325" name="Shape 325"/>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33</a:t>
            </a:fld>
            <a:endParaRPr/>
          </a:p>
        </p:txBody>
      </p:sp>
      <p:sp>
        <p:nvSpPr>
          <p:cNvPr id="310" name="Shape 310"/>
          <p:cNvSpPr txBox="1">
            <a:spLocks noGrp="1"/>
          </p:cNvSpPr>
          <p:nvPr>
            <p:ph type="ctrTitle" idx="4294967295"/>
          </p:nvPr>
        </p:nvSpPr>
        <p:spPr>
          <a:xfrm>
            <a:off x="1929439" y="799422"/>
            <a:ext cx="5833821"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6000" dirty="0" smtClean="0"/>
              <a:t>Block Diagram</a:t>
            </a:r>
            <a:endParaRPr sz="6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1514552"/>
            <a:ext cx="7910286" cy="1979791"/>
          </a:xfrm>
          <a:prstGeom prst="rect">
            <a:avLst/>
          </a:prstGeom>
        </p:spPr>
      </p:pic>
      <p:sp>
        <p:nvSpPr>
          <p:cNvPr id="6" name="Oval 5"/>
          <p:cNvSpPr/>
          <p:nvPr/>
        </p:nvSpPr>
        <p:spPr>
          <a:xfrm>
            <a:off x="6085085" y="2266059"/>
            <a:ext cx="1458195" cy="943660"/>
          </a:xfrm>
          <a:prstGeom prst="ellipse">
            <a:avLst/>
          </a:prstGeom>
          <a:noFill/>
          <a:ln w="381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8480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Matching </a:t>
            </a:r>
            <a:r>
              <a:rPr lang="en-US" b="1" dirty="0" smtClean="0"/>
              <a:t>vertices</a:t>
            </a:r>
            <a:endParaRPr lang="en-US" dirty="0"/>
          </a:p>
        </p:txBody>
      </p:sp>
      <p:sp>
        <p:nvSpPr>
          <p:cNvPr id="3" name="Text Placeholder 2"/>
          <p:cNvSpPr>
            <a:spLocks noGrp="1"/>
          </p:cNvSpPr>
          <p:nvPr>
            <p:ph type="body" idx="1"/>
          </p:nvPr>
        </p:nvSpPr>
        <p:spPr>
          <a:xfrm>
            <a:off x="434064" y="1505685"/>
            <a:ext cx="3863586" cy="3099900"/>
          </a:xfrm>
        </p:spPr>
        <p:txBody>
          <a:bodyPr/>
          <a:lstStyle/>
          <a:p>
            <a:r>
              <a:rPr lang="en-US" sz="1400" dirty="0" smtClean="0"/>
              <a:t>In this stage, the controlling points of the meshes along the boundary curves are to be paired together in preparation for connecting them to a new constructed blend curve lying inside the blend region as shown in Fig. 17. </a:t>
            </a:r>
          </a:p>
          <a:p>
            <a:r>
              <a:rPr lang="en-US" sz="1400" dirty="0"/>
              <a:t>Stage Input: List of Boundary points and Boundary edges (After smoothing). </a:t>
            </a:r>
          </a:p>
          <a:p>
            <a:r>
              <a:rPr lang="en-US" sz="1400" dirty="0"/>
              <a:t>Stage Output: Vertex pairs</a:t>
            </a:r>
            <a:r>
              <a:rPr lang="en-US" sz="1400" dirty="0" smtClean="0"/>
              <a:t>.</a:t>
            </a:r>
            <a:endParaRPr lang="en-US" sz="1400" dirty="0"/>
          </a:p>
          <a:p>
            <a:endParaRPr lang="en-US" sz="1400" dirty="0"/>
          </a:p>
          <a:p>
            <a:endParaRPr lang="en-US" sz="1400" dirty="0" smtClean="0"/>
          </a:p>
          <a:p>
            <a:endParaRPr lang="en-US" sz="14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34</a:t>
            </a:fld>
            <a:endParaRPr lang="en"/>
          </a:p>
        </p:txBody>
      </p:sp>
      <p:pic>
        <p:nvPicPr>
          <p:cNvPr id="6146" name="Picture 2" descr="blend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6350" y="1699038"/>
            <a:ext cx="3335731" cy="25865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TextBox 5"/>
          <p:cNvSpPr txBox="1"/>
          <p:nvPr/>
        </p:nvSpPr>
        <p:spPr>
          <a:xfrm>
            <a:off x="6179331" y="1262215"/>
            <a:ext cx="689612" cy="307777"/>
          </a:xfrm>
          <a:prstGeom prst="rect">
            <a:avLst/>
          </a:prstGeom>
          <a:noFill/>
        </p:spPr>
        <p:txBody>
          <a:bodyPr wrap="none" rtlCol="0">
            <a:spAutoFit/>
          </a:bodyPr>
          <a:lstStyle/>
          <a:p>
            <a:r>
              <a:rPr lang="en-US" dirty="0" smtClean="0">
                <a:solidFill>
                  <a:schemeClr val="bg1"/>
                </a:solidFill>
                <a:latin typeface="Nixie One" panose="020B0604020202020204" charset="0"/>
              </a:rPr>
              <a:t>Fig. 17</a:t>
            </a:r>
          </a:p>
        </p:txBody>
      </p:sp>
    </p:spTree>
    <p:extLst>
      <p:ext uri="{BB962C8B-B14F-4D97-AF65-F5344CB8AC3E}">
        <p14:creationId xmlns:p14="http://schemas.microsoft.com/office/powerpoint/2010/main" val="681396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Matching vertices</a:t>
            </a:r>
            <a:endParaRPr lang="en-US" dirty="0"/>
          </a:p>
        </p:txBody>
      </p:sp>
      <p:sp>
        <p:nvSpPr>
          <p:cNvPr id="3" name="Text Placeholder 2"/>
          <p:cNvSpPr>
            <a:spLocks noGrp="1"/>
          </p:cNvSpPr>
          <p:nvPr>
            <p:ph type="body" idx="1"/>
          </p:nvPr>
        </p:nvSpPr>
        <p:spPr>
          <a:xfrm>
            <a:off x="748617" y="1410822"/>
            <a:ext cx="7217635" cy="812999"/>
          </a:xfrm>
        </p:spPr>
        <p:txBody>
          <a:bodyPr/>
          <a:lstStyle/>
          <a:p>
            <a:r>
              <a:rPr lang="en-US" sz="1400" dirty="0"/>
              <a:t>The pairing process between vertices is established by </a:t>
            </a:r>
            <a:r>
              <a:rPr lang="en-US" sz="1400" dirty="0" smtClean="0"/>
              <a:t>matching the two curves </a:t>
            </a:r>
            <a:r>
              <a:rPr lang="en-US" sz="1400" dirty="0" err="1"/>
              <a:t>Cp</a:t>
            </a:r>
            <a:r>
              <a:rPr lang="en-US" sz="1400" dirty="0"/>
              <a:t> and </a:t>
            </a:r>
            <a:r>
              <a:rPr lang="en-US" sz="1400" dirty="0" err="1"/>
              <a:t>Cq</a:t>
            </a:r>
            <a:r>
              <a:rPr lang="en-US" sz="1400" dirty="0"/>
              <a:t> according to the following definitions: </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35</a:t>
            </a:fld>
            <a:endParaRPr lang="en"/>
          </a:p>
        </p:txBody>
      </p:sp>
      <p:pic>
        <p:nvPicPr>
          <p:cNvPr id="7" name="Picture 6"/>
          <p:cNvPicPr>
            <a:picLocks noChangeAspect="1"/>
          </p:cNvPicPr>
          <p:nvPr/>
        </p:nvPicPr>
        <p:blipFill>
          <a:blip r:embed="rId2"/>
          <a:stretch>
            <a:fillRect/>
          </a:stretch>
        </p:blipFill>
        <p:spPr>
          <a:xfrm>
            <a:off x="1824414" y="2223821"/>
            <a:ext cx="5495172" cy="23842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49799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Matching vertices</a:t>
            </a:r>
            <a:endParaRPr lang="en-US" dirty="0"/>
          </a:p>
        </p:txBody>
      </p:sp>
      <p:sp>
        <p:nvSpPr>
          <p:cNvPr id="3" name="Text Placeholder 2"/>
          <p:cNvSpPr>
            <a:spLocks noGrp="1"/>
          </p:cNvSpPr>
          <p:nvPr>
            <p:ph type="body" idx="1"/>
          </p:nvPr>
        </p:nvSpPr>
        <p:spPr>
          <a:xfrm>
            <a:off x="185348" y="1534945"/>
            <a:ext cx="4112302" cy="3099900"/>
          </a:xfrm>
        </p:spPr>
        <p:txBody>
          <a:bodyPr/>
          <a:lstStyle/>
          <a:p>
            <a:r>
              <a:rPr lang="en-US" sz="1600" dirty="0"/>
              <a:t>Since there might be a difference in the mesh densities of the two surfaces resulting from using two different subdivision levels, the pairing process must be applied iteratively to match vertices on </a:t>
            </a:r>
            <a:r>
              <a:rPr lang="en-US" sz="1600" dirty="0" err="1"/>
              <a:t>Cp</a:t>
            </a:r>
            <a:r>
              <a:rPr lang="en-US" sz="1600" dirty="0"/>
              <a:t> and </a:t>
            </a:r>
            <a:r>
              <a:rPr lang="en-US" sz="1600" dirty="0" err="1"/>
              <a:t>Cq</a:t>
            </a:r>
            <a:r>
              <a:rPr lang="en-US" sz="1600" dirty="0"/>
              <a:t>. Fig. </a:t>
            </a:r>
            <a:r>
              <a:rPr lang="en-US" sz="1600" dirty="0" smtClean="0"/>
              <a:t>18 </a:t>
            </a:r>
            <a:r>
              <a:rPr lang="en-US" sz="1600" dirty="0"/>
              <a:t>shows the process with two </a:t>
            </a:r>
            <a:r>
              <a:rPr lang="en-US" sz="1600" dirty="0" smtClean="0"/>
              <a:t>iterations. </a:t>
            </a:r>
            <a:r>
              <a:rPr lang="en-US" sz="1600" dirty="0"/>
              <a:t>This process must be repeated until no more pairs can be </a:t>
            </a:r>
            <a:r>
              <a:rPr lang="en-US" sz="1600" dirty="0" smtClean="0"/>
              <a:t>created.</a:t>
            </a:r>
            <a:endParaRPr lang="en-US" sz="16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36</a:t>
            </a:fld>
            <a:endParaRPr lang="en"/>
          </a:p>
        </p:txBody>
      </p:sp>
      <p:pic>
        <p:nvPicPr>
          <p:cNvPr id="7170" name="Picture 2" descr="blend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8847" y="1765436"/>
            <a:ext cx="4022105" cy="19609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179331" y="1262215"/>
            <a:ext cx="721672" cy="307777"/>
          </a:xfrm>
          <a:prstGeom prst="rect">
            <a:avLst/>
          </a:prstGeom>
          <a:noFill/>
        </p:spPr>
        <p:txBody>
          <a:bodyPr wrap="none" rtlCol="0">
            <a:spAutoFit/>
          </a:bodyPr>
          <a:lstStyle/>
          <a:p>
            <a:r>
              <a:rPr lang="en-US" dirty="0" smtClean="0">
                <a:solidFill>
                  <a:schemeClr val="bg1"/>
                </a:solidFill>
                <a:latin typeface="Nixie One" panose="020B0604020202020204" charset="0"/>
              </a:rPr>
              <a:t>Fig. 18</a:t>
            </a:r>
          </a:p>
        </p:txBody>
      </p:sp>
    </p:spTree>
    <p:extLst>
      <p:ext uri="{BB962C8B-B14F-4D97-AF65-F5344CB8AC3E}">
        <p14:creationId xmlns:p14="http://schemas.microsoft.com/office/powerpoint/2010/main" val="769038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1" name="Shape 311"/>
          <p:cNvSpPr txBox="1">
            <a:spLocks noGrp="1"/>
          </p:cNvSpPr>
          <p:nvPr>
            <p:ph type="subTitle" idx="4294967295"/>
          </p:nvPr>
        </p:nvSpPr>
        <p:spPr>
          <a:xfrm>
            <a:off x="2112750" y="3868755"/>
            <a:ext cx="4918500" cy="784800"/>
          </a:xfrm>
          <a:prstGeom prst="rect">
            <a:avLst/>
          </a:prstGeom>
        </p:spPr>
        <p:txBody>
          <a:bodyPr spcFirstLastPara="1" wrap="square" lIns="91425" tIns="91425" rIns="91425" bIns="91425" anchor="t" anchorCtr="0">
            <a:noAutofit/>
          </a:bodyPr>
          <a:lstStyle/>
          <a:p>
            <a:pPr marL="285750" lvl="0" indent="-285750" algn="ctr">
              <a:buFont typeface="Arial" panose="020B0604020202020204" pitchFamily="34" charset="0"/>
              <a:buChar char="•"/>
            </a:pPr>
            <a:r>
              <a:rPr lang="en" sz="1400" dirty="0" smtClean="0"/>
              <a:t>The six stages of the propsed</a:t>
            </a:r>
            <a:r>
              <a:rPr lang="en-US" sz="1400" dirty="0"/>
              <a:t> smooth blending technique for subdivision </a:t>
            </a:r>
            <a:r>
              <a:rPr lang="en-US" sz="1400" dirty="0" smtClean="0"/>
              <a:t>surfaces.</a:t>
            </a:r>
            <a:endParaRPr sz="1400" dirty="0"/>
          </a:p>
        </p:txBody>
      </p:sp>
      <p:sp>
        <p:nvSpPr>
          <p:cNvPr id="325" name="Shape 325"/>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37</a:t>
            </a:fld>
            <a:endParaRPr/>
          </a:p>
        </p:txBody>
      </p:sp>
      <p:sp>
        <p:nvSpPr>
          <p:cNvPr id="310" name="Shape 310"/>
          <p:cNvSpPr txBox="1">
            <a:spLocks noGrp="1"/>
          </p:cNvSpPr>
          <p:nvPr>
            <p:ph type="ctrTitle" idx="4294967295"/>
          </p:nvPr>
        </p:nvSpPr>
        <p:spPr>
          <a:xfrm>
            <a:off x="1929439" y="799422"/>
            <a:ext cx="5833821"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6000" dirty="0" smtClean="0"/>
              <a:t>Block Diagram</a:t>
            </a:r>
            <a:endParaRPr sz="6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1514552"/>
            <a:ext cx="7910286" cy="1979791"/>
          </a:xfrm>
          <a:prstGeom prst="rect">
            <a:avLst/>
          </a:prstGeom>
        </p:spPr>
      </p:pic>
      <p:sp>
        <p:nvSpPr>
          <p:cNvPr id="6" name="Oval 5"/>
          <p:cNvSpPr/>
          <p:nvPr/>
        </p:nvSpPr>
        <p:spPr>
          <a:xfrm>
            <a:off x="7379876" y="2266059"/>
            <a:ext cx="1458195" cy="943660"/>
          </a:xfrm>
          <a:prstGeom prst="ellipse">
            <a:avLst/>
          </a:prstGeom>
          <a:noFill/>
          <a:ln w="381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644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Connecting base </a:t>
            </a:r>
            <a:r>
              <a:rPr lang="en-US" b="1" dirty="0" smtClean="0"/>
              <a:t>meshes</a:t>
            </a:r>
            <a:endParaRPr lang="en-US" dirty="0"/>
          </a:p>
        </p:txBody>
      </p:sp>
      <p:sp>
        <p:nvSpPr>
          <p:cNvPr id="3" name="Text Placeholder 2"/>
          <p:cNvSpPr>
            <a:spLocks noGrp="1"/>
          </p:cNvSpPr>
          <p:nvPr>
            <p:ph type="body" idx="1"/>
          </p:nvPr>
        </p:nvSpPr>
        <p:spPr>
          <a:xfrm>
            <a:off x="1750800" y="1413325"/>
            <a:ext cx="5842378" cy="3099900"/>
          </a:xfrm>
        </p:spPr>
        <p:txBody>
          <a:bodyPr/>
          <a:lstStyle/>
          <a:p>
            <a:pPr marL="101600" indent="0">
              <a:buNone/>
            </a:pPr>
            <a:r>
              <a:rPr lang="en-US" sz="1600" dirty="0"/>
              <a:t>After successfully pairing the boundary points of both meshes, a blend curve must be established for connecting the base meshes together and generating the blended mesh. The blend curve will be located to keep the extraordinary vertices lying on a flat region of the surface and reduce distortion if possible</a:t>
            </a:r>
            <a:r>
              <a:rPr lang="en-US" sz="1600" dirty="0" smtClean="0"/>
              <a:t>.</a:t>
            </a:r>
          </a:p>
          <a:p>
            <a:pPr marL="101600" indent="0">
              <a:buNone/>
            </a:pPr>
            <a:endParaRPr lang="en-US" sz="1600" dirty="0"/>
          </a:p>
          <a:p>
            <a:r>
              <a:rPr lang="en-US" sz="1600" dirty="0"/>
              <a:t>Stage Input: Two lists of the paired vertices.</a:t>
            </a:r>
          </a:p>
          <a:p>
            <a:r>
              <a:rPr lang="en-US" sz="1600" dirty="0"/>
              <a:t>Stage Output: Complete blending of the two intersected meshes.</a:t>
            </a:r>
          </a:p>
          <a:p>
            <a:endParaRPr lang="en-US" sz="16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1356762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39</a:t>
            </a:fld>
            <a:endParaRPr lang="en"/>
          </a:p>
        </p:txBody>
      </p:sp>
      <p:sp>
        <p:nvSpPr>
          <p:cNvPr id="3" name="Title 1"/>
          <p:cNvSpPr txBox="1">
            <a:spLocks/>
          </p:cNvSpPr>
          <p:nvPr/>
        </p:nvSpPr>
        <p:spPr>
          <a:xfrm>
            <a:off x="2047950" y="343814"/>
            <a:ext cx="5048100" cy="4315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smtClean="0">
                <a:solidFill>
                  <a:schemeClr val="bg1"/>
                </a:solidFill>
                <a:latin typeface="Nixie One" panose="020B0604020202020204" charset="0"/>
              </a:rPr>
              <a:t>Connecting base meshes</a:t>
            </a:r>
            <a:endParaRPr lang="en-US" sz="1800" dirty="0">
              <a:solidFill>
                <a:schemeClr val="bg1"/>
              </a:solidFill>
              <a:latin typeface="Nixie One" panose="020B0604020202020204" charset="0"/>
            </a:endParaRPr>
          </a:p>
        </p:txBody>
      </p:sp>
      <p:pic>
        <p:nvPicPr>
          <p:cNvPr id="8194" name="Picture 2" descr="blend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835" y="1658618"/>
            <a:ext cx="3994850" cy="26892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195" name="Picture 3" descr="blend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350" y="1658618"/>
            <a:ext cx="3857625" cy="26892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06424" y="1227711"/>
            <a:ext cx="713657" cy="307777"/>
          </a:xfrm>
          <a:prstGeom prst="rect">
            <a:avLst/>
          </a:prstGeom>
          <a:noFill/>
        </p:spPr>
        <p:txBody>
          <a:bodyPr wrap="none" rtlCol="0">
            <a:spAutoFit/>
          </a:bodyPr>
          <a:lstStyle/>
          <a:p>
            <a:r>
              <a:rPr lang="en-US" dirty="0" smtClean="0">
                <a:solidFill>
                  <a:schemeClr val="bg1"/>
                </a:solidFill>
                <a:latin typeface="Nixie One" panose="020B0604020202020204" charset="0"/>
              </a:rPr>
              <a:t>Fig. 19</a:t>
            </a:r>
          </a:p>
        </p:txBody>
      </p:sp>
      <p:sp>
        <p:nvSpPr>
          <p:cNvPr id="7" name="TextBox 6"/>
          <p:cNvSpPr txBox="1"/>
          <p:nvPr/>
        </p:nvSpPr>
        <p:spPr>
          <a:xfrm>
            <a:off x="6391082" y="1227711"/>
            <a:ext cx="768159" cy="307777"/>
          </a:xfrm>
          <a:prstGeom prst="rect">
            <a:avLst/>
          </a:prstGeom>
          <a:noFill/>
        </p:spPr>
        <p:txBody>
          <a:bodyPr wrap="none" rtlCol="0">
            <a:spAutoFit/>
          </a:bodyPr>
          <a:lstStyle/>
          <a:p>
            <a:r>
              <a:rPr lang="en-US" dirty="0" smtClean="0">
                <a:solidFill>
                  <a:schemeClr val="bg1"/>
                </a:solidFill>
                <a:latin typeface="Nixie One" panose="020B0604020202020204" charset="0"/>
              </a:rPr>
              <a:t>Fig. 20</a:t>
            </a:r>
          </a:p>
        </p:txBody>
      </p:sp>
    </p:spTree>
    <p:extLst>
      <p:ext uri="{BB962C8B-B14F-4D97-AF65-F5344CB8AC3E}">
        <p14:creationId xmlns:p14="http://schemas.microsoft.com/office/powerpoint/2010/main" val="65430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ctrTitle"/>
          </p:nvPr>
        </p:nvSpPr>
        <p:spPr>
          <a:xfrm>
            <a:off x="1737600" y="1886431"/>
            <a:ext cx="56688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b="1" dirty="0">
                <a:solidFill>
                  <a:srgbClr val="6D9EEB"/>
                </a:solidFill>
              </a:rPr>
              <a:t>2</a:t>
            </a:r>
            <a:r>
              <a:rPr lang="en" sz="6000" b="1" dirty="0" smtClean="0">
                <a:solidFill>
                  <a:srgbClr val="6D9EEB"/>
                </a:solidFill>
              </a:rPr>
              <a:t>.</a:t>
            </a:r>
            <a:endParaRPr sz="6000" b="1" dirty="0">
              <a:solidFill>
                <a:srgbClr val="6D9EEB"/>
              </a:solidFill>
            </a:endParaRPr>
          </a:p>
          <a:p>
            <a:pPr lvl="0"/>
            <a:r>
              <a:rPr lang="en-US" b="1" dirty="0" smtClean="0"/>
              <a:t>Background </a:t>
            </a:r>
            <a:r>
              <a:rPr lang="en-US" b="1" dirty="0"/>
              <a:t>and Related Work</a:t>
            </a:r>
            <a:endParaRPr b="1" dirty="0"/>
          </a:p>
        </p:txBody>
      </p:sp>
      <p:sp>
        <p:nvSpPr>
          <p:cNvPr id="292" name="Shape 292"/>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28465831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Connecting base </a:t>
            </a:r>
            <a:r>
              <a:rPr lang="en-US" b="1" dirty="0" smtClean="0"/>
              <a:t>meshes</a:t>
            </a:r>
            <a:endParaRPr lang="en-US" dirty="0"/>
          </a:p>
        </p:txBody>
      </p:sp>
      <p:sp>
        <p:nvSpPr>
          <p:cNvPr id="3" name="Text Placeholder 2"/>
          <p:cNvSpPr>
            <a:spLocks noGrp="1"/>
          </p:cNvSpPr>
          <p:nvPr>
            <p:ph type="body" idx="1"/>
          </p:nvPr>
        </p:nvSpPr>
        <p:spPr>
          <a:xfrm>
            <a:off x="755933" y="1354803"/>
            <a:ext cx="6174256" cy="1073843"/>
          </a:xfrm>
        </p:spPr>
        <p:txBody>
          <a:bodyPr/>
          <a:lstStyle/>
          <a:p>
            <a:r>
              <a:rPr lang="en-US" sz="1400" dirty="0"/>
              <a:t>For each pair of vertices, a new point will be created and added to the blend curve, the new point locations determined according to the following equation:</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40</a:t>
            </a:fld>
            <a:endParaRPr lang="en"/>
          </a:p>
        </p:txBody>
      </p:sp>
      <p:pic>
        <p:nvPicPr>
          <p:cNvPr id="5" name="Picture 4"/>
          <p:cNvPicPr>
            <a:picLocks noChangeAspect="1"/>
          </p:cNvPicPr>
          <p:nvPr/>
        </p:nvPicPr>
        <p:blipFill>
          <a:blip r:embed="rId2"/>
          <a:stretch>
            <a:fillRect/>
          </a:stretch>
        </p:blipFill>
        <p:spPr>
          <a:xfrm>
            <a:off x="1477670" y="2635649"/>
            <a:ext cx="6188659" cy="1970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469352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41</a:t>
            </a:fld>
            <a:endParaRPr lang="en"/>
          </a:p>
        </p:txBody>
      </p:sp>
      <p:pic>
        <p:nvPicPr>
          <p:cNvPr id="9218" name="Picture 2" descr="blend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2543" y="925513"/>
            <a:ext cx="6478913" cy="3617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 name="Picture 2"/>
          <p:cNvPicPr>
            <a:picLocks noChangeAspect="1"/>
          </p:cNvPicPr>
          <p:nvPr/>
        </p:nvPicPr>
        <p:blipFill>
          <a:blip r:embed="rId3"/>
          <a:stretch>
            <a:fillRect/>
          </a:stretch>
        </p:blipFill>
        <p:spPr>
          <a:xfrm>
            <a:off x="2048036" y="-108102"/>
            <a:ext cx="5047926" cy="1146147"/>
          </a:xfrm>
          <a:prstGeom prst="rect">
            <a:avLst/>
          </a:prstGeom>
        </p:spPr>
      </p:pic>
    </p:spTree>
    <p:extLst>
      <p:ext uri="{BB962C8B-B14F-4D97-AF65-F5344CB8AC3E}">
        <p14:creationId xmlns:p14="http://schemas.microsoft.com/office/powerpoint/2010/main" val="16696459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Connecting base </a:t>
            </a:r>
            <a:r>
              <a:rPr lang="en-US" b="1" dirty="0" smtClean="0"/>
              <a:t>meshes</a:t>
            </a:r>
            <a:endParaRPr lang="en-US" dirty="0"/>
          </a:p>
        </p:txBody>
      </p:sp>
      <p:sp>
        <p:nvSpPr>
          <p:cNvPr id="3" name="Text Placeholder 2"/>
          <p:cNvSpPr>
            <a:spLocks noGrp="1"/>
          </p:cNvSpPr>
          <p:nvPr>
            <p:ph type="body" idx="1"/>
          </p:nvPr>
        </p:nvSpPr>
        <p:spPr>
          <a:xfrm>
            <a:off x="1443561" y="1420639"/>
            <a:ext cx="6178877" cy="2163808"/>
          </a:xfrm>
        </p:spPr>
        <p:txBody>
          <a:bodyPr/>
          <a:lstStyle/>
          <a:p>
            <a:r>
              <a:rPr lang="en-US" sz="1400" dirty="0"/>
              <a:t>As for the weights, collections of different weights have been applied to the equation, each group of weights gives different results, because each group influences the value of the final point based on the six points we account for. These weights must sum up to a total of </a:t>
            </a:r>
            <a:r>
              <a:rPr lang="en-US" sz="1400" dirty="0" smtClean="0"/>
              <a:t>1.</a:t>
            </a:r>
            <a:endParaRPr lang="en-US" sz="14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42</a:t>
            </a:fld>
            <a:endParaRPr lang="en"/>
          </a:p>
        </p:txBody>
      </p:sp>
      <p:pic>
        <p:nvPicPr>
          <p:cNvPr id="7"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5938" y="3018364"/>
            <a:ext cx="1809025" cy="167784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516370" y="2574167"/>
            <a:ext cx="713657" cy="307777"/>
          </a:xfrm>
          <a:prstGeom prst="rect">
            <a:avLst/>
          </a:prstGeom>
          <a:noFill/>
        </p:spPr>
        <p:txBody>
          <a:bodyPr wrap="none" rtlCol="0">
            <a:spAutoFit/>
          </a:bodyPr>
          <a:lstStyle/>
          <a:p>
            <a:r>
              <a:rPr lang="en-US" dirty="0" smtClean="0">
                <a:solidFill>
                  <a:schemeClr val="bg1"/>
                </a:solidFill>
                <a:latin typeface="Nixie One" panose="020B0604020202020204" charset="0"/>
              </a:rPr>
              <a:t>Fig. 21</a:t>
            </a:r>
          </a:p>
        </p:txBody>
      </p:sp>
    </p:spTree>
    <p:extLst>
      <p:ext uri="{BB962C8B-B14F-4D97-AF65-F5344CB8AC3E}">
        <p14:creationId xmlns:p14="http://schemas.microsoft.com/office/powerpoint/2010/main" val="2541922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noAutofit/>
          </a:bodyPr>
          <a:lstStyle/>
          <a:p>
            <a:pPr lvl="0"/>
            <a:r>
              <a:rPr lang="en-US" b="1" dirty="0"/>
              <a:t>Connecting base meshes</a:t>
            </a:r>
            <a:endParaRPr dirty="0"/>
          </a:p>
        </p:txBody>
      </p:sp>
      <p:graphicFrame>
        <p:nvGraphicFramePr>
          <p:cNvPr id="371" name="Shape 371"/>
          <p:cNvGraphicFramePr/>
          <p:nvPr>
            <p:extLst>
              <p:ext uri="{D42A27DB-BD31-4B8C-83A1-F6EECF244321}">
                <p14:modId xmlns:p14="http://schemas.microsoft.com/office/powerpoint/2010/main" val="1129871641"/>
              </p:ext>
            </p:extLst>
          </p:nvPr>
        </p:nvGraphicFramePr>
        <p:xfrm>
          <a:off x="1814172" y="1463039"/>
          <a:ext cx="5588808" cy="3147278"/>
        </p:xfrm>
        <a:graphic>
          <a:graphicData uri="http://schemas.openxmlformats.org/drawingml/2006/table">
            <a:tbl>
              <a:tblPr>
                <a:noFill/>
                <a:tableStyleId>{37E8A5D9-7F10-4789-9552-59BB23ED358B}</a:tableStyleId>
              </a:tblPr>
              <a:tblGrid>
                <a:gridCol w="1397202"/>
                <a:gridCol w="698601"/>
                <a:gridCol w="698601"/>
                <a:gridCol w="698601"/>
                <a:gridCol w="698601"/>
                <a:gridCol w="698601"/>
                <a:gridCol w="698601"/>
              </a:tblGrid>
              <a:tr h="430257">
                <a:tc>
                  <a:txBody>
                    <a:bodyPr/>
                    <a:lstStyle/>
                    <a:p>
                      <a:pPr marL="0" lvl="0" indent="0">
                        <a:spcBef>
                          <a:spcPts val="0"/>
                        </a:spcBef>
                        <a:spcAft>
                          <a:spcPts val="0"/>
                        </a:spcAft>
                        <a:buNone/>
                      </a:pPr>
                      <a:endParaRPr dirty="0">
                        <a:solidFill>
                          <a:srgbClr val="FFFFFF"/>
                        </a:solidFill>
                        <a:latin typeface="Inconsolata"/>
                        <a:ea typeface="Inconsolata"/>
                        <a:cs typeface="Inconsolata"/>
                        <a:sym typeface="Inconsolata"/>
                      </a:endParaRPr>
                    </a:p>
                  </a:txBody>
                  <a:tcPr marL="91425" marR="91425" marT="68575" marB="68575" anchor="ctr">
                    <a:lnL w="19050" cap="flat" cmpd="sng">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tcPr>
                </a:tc>
                <a:tc>
                  <a:txBody>
                    <a:bodyPr/>
                    <a:lstStyle/>
                    <a:p>
                      <a:pPr marL="0" lvl="0" indent="0" algn="ctr">
                        <a:spcBef>
                          <a:spcPts val="0"/>
                        </a:spcBef>
                        <a:spcAft>
                          <a:spcPts val="0"/>
                        </a:spcAft>
                        <a:buNone/>
                      </a:pPr>
                      <a:r>
                        <a:rPr lang="en" sz="2400" dirty="0" smtClean="0">
                          <a:solidFill>
                            <a:srgbClr val="FFFFFF"/>
                          </a:solidFill>
                          <a:latin typeface="Inconsolata"/>
                          <a:ea typeface="Inconsolata"/>
                          <a:cs typeface="Inconsolata"/>
                          <a:sym typeface="Inconsolata"/>
                        </a:rPr>
                        <a:t>W1</a:t>
                      </a:r>
                      <a:endParaRPr sz="2400" dirty="0">
                        <a:solidFill>
                          <a:srgbClr val="FFFFFF"/>
                        </a:solidFill>
                        <a:latin typeface="Inconsolata"/>
                        <a:ea typeface="Inconsolata"/>
                        <a:cs typeface="Inconsolata"/>
                        <a:sym typeface="Inconsolata"/>
                      </a:endParaRPr>
                    </a:p>
                  </a:txBody>
                  <a:tcPr marL="91425" marR="91425" marT="68575" marB="68575" anchor="ctr">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tcPr>
                </a:tc>
                <a:tc>
                  <a:txBody>
                    <a:bodyPr/>
                    <a:lstStyle/>
                    <a:p>
                      <a:pPr marL="0" lvl="0" indent="0" algn="ctr">
                        <a:spcBef>
                          <a:spcPts val="0"/>
                        </a:spcBef>
                        <a:spcAft>
                          <a:spcPts val="0"/>
                        </a:spcAft>
                        <a:buNone/>
                      </a:pPr>
                      <a:r>
                        <a:rPr lang="en" sz="2400" dirty="0" smtClean="0">
                          <a:solidFill>
                            <a:srgbClr val="FFFFFF"/>
                          </a:solidFill>
                          <a:latin typeface="Inconsolata"/>
                          <a:ea typeface="Inconsolata"/>
                          <a:cs typeface="Inconsolata"/>
                          <a:sym typeface="Inconsolata"/>
                        </a:rPr>
                        <a:t>W2</a:t>
                      </a:r>
                      <a:endParaRPr sz="2400" dirty="0">
                        <a:solidFill>
                          <a:srgbClr val="FFFFFF"/>
                        </a:solidFill>
                        <a:latin typeface="Inconsolata"/>
                        <a:ea typeface="Inconsolata"/>
                        <a:cs typeface="Inconsolata"/>
                        <a:sym typeface="Inconsolata"/>
                      </a:endParaRPr>
                    </a:p>
                  </a:txBody>
                  <a:tcPr marL="91425" marR="91425" marT="68575" marB="68575" anchor="ctr">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tcPr>
                </a:tc>
                <a:tc>
                  <a:txBody>
                    <a:bodyPr/>
                    <a:lstStyle/>
                    <a:p>
                      <a:pPr marL="0" lvl="0" indent="0" algn="ctr">
                        <a:spcBef>
                          <a:spcPts val="0"/>
                        </a:spcBef>
                        <a:spcAft>
                          <a:spcPts val="0"/>
                        </a:spcAft>
                        <a:buNone/>
                      </a:pPr>
                      <a:r>
                        <a:rPr lang="en" sz="2400" dirty="0" smtClean="0">
                          <a:solidFill>
                            <a:srgbClr val="FFFFFF"/>
                          </a:solidFill>
                          <a:latin typeface="Inconsolata"/>
                          <a:ea typeface="Inconsolata"/>
                          <a:cs typeface="Inconsolata"/>
                          <a:sym typeface="Inconsolata"/>
                        </a:rPr>
                        <a:t>W3</a:t>
                      </a:r>
                      <a:endParaRPr sz="2400" dirty="0">
                        <a:solidFill>
                          <a:srgbClr val="FFFFFF"/>
                        </a:solidFill>
                        <a:latin typeface="Inconsolata"/>
                        <a:ea typeface="Inconsolata"/>
                        <a:cs typeface="Inconsolata"/>
                        <a:sym typeface="Inconsolata"/>
                      </a:endParaRPr>
                    </a:p>
                  </a:txBody>
                  <a:tcPr marL="91425" marR="91425" marT="68575" marB="68575" anchor="ctr">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tcPr>
                </a:tc>
                <a:tc>
                  <a:txBody>
                    <a:bodyPr/>
                    <a:lstStyle/>
                    <a:p>
                      <a:pPr marL="0" lvl="0" indent="0" algn="ctr">
                        <a:spcBef>
                          <a:spcPts val="0"/>
                        </a:spcBef>
                        <a:spcAft>
                          <a:spcPts val="0"/>
                        </a:spcAft>
                        <a:buNone/>
                      </a:pPr>
                      <a:r>
                        <a:rPr lang="en-US" sz="2400" dirty="0" smtClean="0">
                          <a:solidFill>
                            <a:srgbClr val="FFFFFF"/>
                          </a:solidFill>
                          <a:latin typeface="Inconsolata"/>
                          <a:ea typeface="Inconsolata"/>
                          <a:cs typeface="Inconsolata"/>
                          <a:sym typeface="Inconsolata"/>
                        </a:rPr>
                        <a:t>W4</a:t>
                      </a:r>
                      <a:endParaRPr sz="2400" dirty="0">
                        <a:solidFill>
                          <a:srgbClr val="FFFFFF"/>
                        </a:solidFill>
                        <a:latin typeface="Inconsolata"/>
                        <a:ea typeface="Inconsolata"/>
                        <a:cs typeface="Inconsolata"/>
                        <a:sym typeface="Inconsolata"/>
                      </a:endParaRPr>
                    </a:p>
                  </a:txBody>
                  <a:tcPr marL="91425" marR="91425" marT="68575" marB="68575" anchor="ctr">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tcPr>
                </a:tc>
                <a:tc>
                  <a:txBody>
                    <a:bodyPr/>
                    <a:lstStyle/>
                    <a:p>
                      <a:pPr marL="0" lvl="0" indent="0" algn="ctr">
                        <a:spcBef>
                          <a:spcPts val="0"/>
                        </a:spcBef>
                        <a:spcAft>
                          <a:spcPts val="0"/>
                        </a:spcAft>
                        <a:buNone/>
                      </a:pPr>
                      <a:r>
                        <a:rPr lang="en" sz="2400" dirty="0" smtClean="0">
                          <a:solidFill>
                            <a:srgbClr val="FFFFFF"/>
                          </a:solidFill>
                          <a:latin typeface="Inconsolata"/>
                          <a:ea typeface="Inconsolata"/>
                          <a:cs typeface="Inconsolata"/>
                          <a:sym typeface="Inconsolata"/>
                        </a:rPr>
                        <a:t>W5</a:t>
                      </a:r>
                      <a:endParaRPr sz="2400" dirty="0">
                        <a:solidFill>
                          <a:srgbClr val="FFFFFF"/>
                        </a:solidFill>
                        <a:latin typeface="Inconsolata"/>
                        <a:ea typeface="Inconsolata"/>
                        <a:cs typeface="Inconsolata"/>
                        <a:sym typeface="Inconsolata"/>
                      </a:endParaRPr>
                    </a:p>
                  </a:txBody>
                  <a:tcPr marL="91425" marR="91425" marT="68575" marB="68575" anchor="ctr">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tcPr>
                </a:tc>
                <a:tc>
                  <a:txBody>
                    <a:bodyPr/>
                    <a:lstStyle/>
                    <a:p>
                      <a:pPr marL="0" lvl="0" indent="0" algn="ctr">
                        <a:spcBef>
                          <a:spcPts val="0"/>
                        </a:spcBef>
                        <a:spcAft>
                          <a:spcPts val="0"/>
                        </a:spcAft>
                        <a:buNone/>
                      </a:pPr>
                      <a:r>
                        <a:rPr lang="en-US" sz="2400" dirty="0" smtClean="0">
                          <a:solidFill>
                            <a:srgbClr val="FFFFFF"/>
                          </a:solidFill>
                          <a:latin typeface="Inconsolata"/>
                          <a:ea typeface="Inconsolata"/>
                          <a:cs typeface="Inconsolata"/>
                          <a:sym typeface="Inconsolata"/>
                        </a:rPr>
                        <a:t>W6</a:t>
                      </a:r>
                      <a:endParaRPr sz="2400" dirty="0">
                        <a:solidFill>
                          <a:srgbClr val="FFFFFF"/>
                        </a:solidFill>
                        <a:latin typeface="Inconsolata"/>
                        <a:ea typeface="Inconsolata"/>
                        <a:cs typeface="Inconsolata"/>
                        <a:sym typeface="Inconsolata"/>
                      </a:endParaRPr>
                    </a:p>
                  </a:txBody>
                  <a:tcPr marL="91425" marR="91425" marT="68575" marB="68575" anchor="ctr">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tcPr>
                </a:tc>
              </a:tr>
              <a:tr h="424505">
                <a:tc>
                  <a:txBody>
                    <a:bodyPr/>
                    <a:lstStyle/>
                    <a:p>
                      <a:pPr marL="0" lvl="0" indent="0" algn="r">
                        <a:spcBef>
                          <a:spcPts val="0"/>
                        </a:spcBef>
                        <a:spcAft>
                          <a:spcPts val="0"/>
                        </a:spcAft>
                        <a:buNone/>
                      </a:pPr>
                      <a:r>
                        <a:rPr lang="en" sz="1600" dirty="0" smtClean="0">
                          <a:solidFill>
                            <a:srgbClr val="FFFFFF"/>
                          </a:solidFill>
                          <a:latin typeface="Inconsolata"/>
                          <a:ea typeface="Inconsolata"/>
                          <a:cs typeface="Inconsolata"/>
                          <a:sym typeface="Inconsolata"/>
                        </a:rPr>
                        <a:t>Weights</a:t>
                      </a:r>
                      <a:r>
                        <a:rPr lang="en" sz="1600" baseline="0" dirty="0" smtClean="0">
                          <a:solidFill>
                            <a:srgbClr val="FFFFFF"/>
                          </a:solidFill>
                          <a:latin typeface="Inconsolata"/>
                          <a:ea typeface="Inconsolata"/>
                          <a:cs typeface="Inconsolata"/>
                          <a:sym typeface="Inconsolata"/>
                        </a:rPr>
                        <a:t> (A)</a:t>
                      </a:r>
                      <a:endParaRPr sz="1600" dirty="0">
                        <a:solidFill>
                          <a:srgbClr val="FFFFFF"/>
                        </a:solidFill>
                        <a:latin typeface="Inconsolata"/>
                        <a:ea typeface="Inconsolata"/>
                        <a:cs typeface="Inconsolata"/>
                        <a:sym typeface="Inconsolata"/>
                      </a:endParaRPr>
                    </a:p>
                  </a:txBody>
                  <a:tcPr marL="91425" marR="91425" marT="68575" marB="68575" anchor="ctr">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432E64"/>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0.5</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0.5</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r>
              <a:tr h="424505">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solidFill>
                            <a:srgbClr val="FFFFFF"/>
                          </a:solidFill>
                          <a:latin typeface="Inconsolata"/>
                          <a:ea typeface="Inconsolata"/>
                          <a:cs typeface="Inconsolata"/>
                          <a:sym typeface="Inconsolata"/>
                        </a:rPr>
                        <a:t>Weights</a:t>
                      </a:r>
                      <a:r>
                        <a:rPr lang="en-US" sz="1600" baseline="0" dirty="0" smtClean="0">
                          <a:solidFill>
                            <a:srgbClr val="FFFFFF"/>
                          </a:solidFill>
                          <a:latin typeface="Inconsolata"/>
                          <a:ea typeface="Inconsolata"/>
                          <a:cs typeface="Inconsolata"/>
                          <a:sym typeface="Inconsolata"/>
                        </a:rPr>
                        <a:t> (B)</a:t>
                      </a:r>
                      <a:endParaRPr lang="en-US" sz="1600" dirty="0" smtClean="0">
                        <a:solidFill>
                          <a:srgbClr val="FFFFFF"/>
                        </a:solidFill>
                        <a:latin typeface="Inconsolata"/>
                        <a:ea typeface="Inconsolata"/>
                        <a:cs typeface="Inconsolata"/>
                        <a:sym typeface="Inconsolata"/>
                      </a:endParaRPr>
                    </a:p>
                  </a:txBody>
                  <a:tcPr marL="91425" marR="91425" marT="68575" marB="68575" anchor="ctr">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solidFill>
                      <a:srgbClr val="432E64"/>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0.3</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0.3</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r>
              <a:tr h="424505">
                <a:tc>
                  <a:txBody>
                    <a:bodyPr/>
                    <a:lstStyle/>
                    <a:p>
                      <a:pPr marL="0" lvl="0" indent="0" algn="r">
                        <a:spcBef>
                          <a:spcPts val="0"/>
                        </a:spcBef>
                        <a:spcAft>
                          <a:spcPts val="0"/>
                        </a:spcAft>
                        <a:buNone/>
                      </a:pPr>
                      <a:r>
                        <a:rPr lang="en-US" sz="1600" dirty="0" smtClean="0">
                          <a:solidFill>
                            <a:srgbClr val="FFFFFF"/>
                          </a:solidFill>
                          <a:latin typeface="Inconsolata"/>
                          <a:ea typeface="Inconsolata"/>
                          <a:cs typeface="Inconsolata"/>
                          <a:sym typeface="Inconsolata"/>
                        </a:rPr>
                        <a:t>Weights</a:t>
                      </a:r>
                      <a:r>
                        <a:rPr lang="en-US" sz="1600" baseline="0" dirty="0" smtClean="0">
                          <a:solidFill>
                            <a:srgbClr val="FFFFFF"/>
                          </a:solidFill>
                          <a:latin typeface="Inconsolata"/>
                          <a:ea typeface="Inconsolata"/>
                          <a:cs typeface="Inconsolata"/>
                          <a:sym typeface="Inconsolata"/>
                        </a:rPr>
                        <a:t> (C)</a:t>
                      </a:r>
                      <a:endParaRPr lang="en-US" sz="1600" dirty="0">
                        <a:solidFill>
                          <a:srgbClr val="FFFFFF"/>
                        </a:solidFill>
                        <a:latin typeface="Inconsolata"/>
                        <a:ea typeface="Inconsolata"/>
                        <a:cs typeface="Inconsolata"/>
                        <a:sym typeface="Inconsolata"/>
                      </a:endParaRPr>
                    </a:p>
                  </a:txBody>
                  <a:tcPr marL="91425" marR="91425" marT="68575" marB="68575" anchor="ctr">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0.4</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0.4</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0.05</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0.05</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0.05</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0.05</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r>
              <a:tr h="424505">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solidFill>
                            <a:srgbClr val="FFFFFF"/>
                          </a:solidFill>
                          <a:latin typeface="Inconsolata"/>
                          <a:ea typeface="Inconsolata"/>
                          <a:cs typeface="Inconsolata"/>
                          <a:sym typeface="Inconsolata"/>
                        </a:rPr>
                        <a:t>Weights</a:t>
                      </a:r>
                      <a:r>
                        <a:rPr lang="en-US" sz="1600" baseline="0" dirty="0" smtClean="0">
                          <a:solidFill>
                            <a:srgbClr val="FFFFFF"/>
                          </a:solidFill>
                          <a:latin typeface="Inconsolata"/>
                          <a:ea typeface="Inconsolata"/>
                          <a:cs typeface="Inconsolata"/>
                          <a:sym typeface="Inconsolata"/>
                        </a:rPr>
                        <a:t> (D)</a:t>
                      </a:r>
                      <a:endParaRPr lang="en-US" sz="1600" dirty="0" smtClean="0">
                        <a:solidFill>
                          <a:srgbClr val="FFFFFF"/>
                        </a:solidFill>
                        <a:latin typeface="Inconsolata"/>
                        <a:ea typeface="Inconsolata"/>
                        <a:cs typeface="Inconsolata"/>
                        <a:sym typeface="Inconsolata"/>
                      </a:endParaRPr>
                    </a:p>
                  </a:txBody>
                  <a:tcPr marL="91425" marR="91425" marT="68575" marB="68575" anchor="ctr">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0.1666</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0.1666</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0.1666</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0.1666</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0.1666</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0.1666</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r>
              <a:tr h="424505">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solidFill>
                            <a:srgbClr val="FFFFFF"/>
                          </a:solidFill>
                          <a:latin typeface="Inconsolata"/>
                          <a:ea typeface="Inconsolata"/>
                          <a:cs typeface="Inconsolata"/>
                          <a:sym typeface="Inconsolata"/>
                        </a:rPr>
                        <a:t>Weights</a:t>
                      </a:r>
                      <a:r>
                        <a:rPr lang="en-US" sz="1600" baseline="0" dirty="0" smtClean="0">
                          <a:solidFill>
                            <a:srgbClr val="FFFFFF"/>
                          </a:solidFill>
                          <a:latin typeface="Inconsolata"/>
                          <a:ea typeface="Inconsolata"/>
                          <a:cs typeface="Inconsolata"/>
                          <a:sym typeface="Inconsolata"/>
                        </a:rPr>
                        <a:t> (E)</a:t>
                      </a:r>
                      <a:endParaRPr lang="en-US" sz="1600" dirty="0" smtClean="0">
                        <a:solidFill>
                          <a:srgbClr val="FFFFFF"/>
                        </a:solidFill>
                        <a:latin typeface="Inconsolata"/>
                        <a:ea typeface="Inconsolata"/>
                        <a:cs typeface="Inconsolata"/>
                        <a:sym typeface="Inconsolata"/>
                      </a:endParaRPr>
                    </a:p>
                  </a:txBody>
                  <a:tcPr marL="91425" marR="91425" marT="68575" marB="68575" anchor="ctr">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0.2</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0.2</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0.15</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0.15</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0.15</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0.15</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r>
              <a:tr h="424505">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solidFill>
                            <a:srgbClr val="FFFFFF"/>
                          </a:solidFill>
                          <a:latin typeface="Inconsolata"/>
                          <a:ea typeface="Inconsolata"/>
                          <a:cs typeface="Inconsolata"/>
                          <a:sym typeface="Inconsolata"/>
                        </a:rPr>
                        <a:t>Weights</a:t>
                      </a:r>
                      <a:r>
                        <a:rPr lang="en-US" sz="1600" baseline="0" dirty="0" smtClean="0">
                          <a:solidFill>
                            <a:srgbClr val="FFFFFF"/>
                          </a:solidFill>
                          <a:latin typeface="Inconsolata"/>
                          <a:ea typeface="Inconsolata"/>
                          <a:cs typeface="Inconsolata"/>
                          <a:sym typeface="Inconsolata"/>
                        </a:rPr>
                        <a:t> (F)</a:t>
                      </a:r>
                      <a:endParaRPr lang="en-US" sz="1600" dirty="0" smtClean="0">
                        <a:solidFill>
                          <a:srgbClr val="FFFFFF"/>
                        </a:solidFill>
                        <a:latin typeface="Inconsolata"/>
                        <a:ea typeface="Inconsolata"/>
                        <a:cs typeface="Inconsolata"/>
                        <a:sym typeface="Inconsolata"/>
                      </a:endParaRPr>
                    </a:p>
                  </a:txBody>
                  <a:tcPr marL="91425" marR="91425" marT="68575" marB="68575" anchor="ctr">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0.2</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0.2</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0.2</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dirty="0">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0.2</a:t>
                      </a:r>
                      <a:endParaRPr lang="en-US" sz="1600" b="1" dirty="0">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r>
            </a:tbl>
          </a:graphicData>
        </a:graphic>
      </p:graphicFrame>
      <p:sp>
        <p:nvSpPr>
          <p:cNvPr id="372" name="Shape 372"/>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43</a:t>
            </a:fld>
            <a:endParaRPr/>
          </a:p>
        </p:txBody>
      </p:sp>
    </p:spTree>
    <p:extLst>
      <p:ext uri="{BB962C8B-B14F-4D97-AF65-F5344CB8AC3E}">
        <p14:creationId xmlns:p14="http://schemas.microsoft.com/office/powerpoint/2010/main" val="4143039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Connecting base meshes</a:t>
            </a:r>
            <a:endParaRPr lang="en-US" dirty="0"/>
          </a:p>
        </p:txBody>
      </p:sp>
      <p:sp>
        <p:nvSpPr>
          <p:cNvPr id="3" name="Text Placeholder 2"/>
          <p:cNvSpPr>
            <a:spLocks noGrp="1"/>
          </p:cNvSpPr>
          <p:nvPr>
            <p:ph type="body" idx="1"/>
          </p:nvPr>
        </p:nvSpPr>
        <p:spPr>
          <a:xfrm>
            <a:off x="1345996" y="1542261"/>
            <a:ext cx="6590996" cy="3099900"/>
          </a:xfrm>
        </p:spPr>
        <p:txBody>
          <a:bodyPr/>
          <a:lstStyle/>
          <a:p>
            <a:pPr marL="101600" indent="0">
              <a:buNone/>
            </a:pPr>
            <a:r>
              <a:rPr lang="en-US" sz="1400" dirty="0"/>
              <a:t>After creating the blend curve successfully, the connection between the first mesh and the blend curve must be established, as well as connecting the second mesh with the blend curve. Keeping in mind that this topology generates a valance of four in all the blend curve area. Several updates must be made for the new blended object.</a:t>
            </a:r>
          </a:p>
          <a:p>
            <a:r>
              <a:rPr lang="en-US" sz="1400" dirty="0" smtClean="0"/>
              <a:t>Adding </a:t>
            </a:r>
            <a:r>
              <a:rPr lang="en-US" sz="1400" dirty="0"/>
              <a:t>both meshes vertices, polygons and edges.</a:t>
            </a:r>
          </a:p>
          <a:p>
            <a:r>
              <a:rPr lang="en-US" sz="1400" dirty="0" smtClean="0"/>
              <a:t>Adding </a:t>
            </a:r>
            <a:r>
              <a:rPr lang="en-US" sz="1400" dirty="0"/>
              <a:t>the newly inserted points of the blend curve.</a:t>
            </a:r>
          </a:p>
          <a:p>
            <a:r>
              <a:rPr lang="en-US" sz="1400" dirty="0" smtClean="0"/>
              <a:t>Adding </a:t>
            </a:r>
            <a:r>
              <a:rPr lang="en-US" sz="1400" dirty="0"/>
              <a:t>the edges that connect both meshes with the blend curve</a:t>
            </a:r>
            <a:r>
              <a:rPr lang="en-US" sz="1400" dirty="0" smtClean="0"/>
              <a:t>.</a:t>
            </a:r>
            <a:endParaRPr lang="en-US" sz="1400" dirty="0"/>
          </a:p>
          <a:p>
            <a:r>
              <a:rPr lang="en-US" sz="1400" dirty="0" smtClean="0"/>
              <a:t>Creating </a:t>
            </a:r>
            <a:r>
              <a:rPr lang="en-US" sz="1400" dirty="0"/>
              <a:t>polygons from the blend curve area and adding them to the object.</a:t>
            </a:r>
          </a:p>
          <a:p>
            <a:endParaRPr lang="en-US" sz="14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966707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ctrTitle"/>
          </p:nvPr>
        </p:nvSpPr>
        <p:spPr>
          <a:xfrm>
            <a:off x="1737600" y="1886431"/>
            <a:ext cx="56688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b="1" dirty="0">
                <a:solidFill>
                  <a:srgbClr val="6D9EEB"/>
                </a:solidFill>
              </a:rPr>
              <a:t>5</a:t>
            </a:r>
            <a:r>
              <a:rPr lang="en" sz="6000" b="1" dirty="0" smtClean="0">
                <a:solidFill>
                  <a:srgbClr val="6D9EEB"/>
                </a:solidFill>
              </a:rPr>
              <a:t>.</a:t>
            </a:r>
            <a:endParaRPr sz="6000" b="1" dirty="0">
              <a:solidFill>
                <a:srgbClr val="6D9EEB"/>
              </a:solidFill>
            </a:endParaRPr>
          </a:p>
          <a:p>
            <a:pPr lvl="0"/>
            <a:r>
              <a:rPr lang="en-US" b="1" dirty="0"/>
              <a:t>Testing and Evaluation </a:t>
            </a:r>
            <a:endParaRPr b="1" dirty="0"/>
          </a:p>
        </p:txBody>
      </p:sp>
      <p:sp>
        <p:nvSpPr>
          <p:cNvPr id="292" name="Shape 292"/>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45</a:t>
            </a:fld>
            <a:endParaRPr/>
          </a:p>
        </p:txBody>
      </p:sp>
    </p:spTree>
    <p:extLst>
      <p:ext uri="{BB962C8B-B14F-4D97-AF65-F5344CB8AC3E}">
        <p14:creationId xmlns:p14="http://schemas.microsoft.com/office/powerpoint/2010/main" val="27474707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46</a:t>
            </a:fld>
            <a:endParaRPr lang="en"/>
          </a:p>
        </p:txBody>
      </p:sp>
      <p:graphicFrame>
        <p:nvGraphicFramePr>
          <p:cNvPr id="5" name="Chart 4"/>
          <p:cNvGraphicFramePr/>
          <p:nvPr>
            <p:extLst>
              <p:ext uri="{D42A27DB-BD31-4B8C-83A1-F6EECF244321}">
                <p14:modId xmlns:p14="http://schemas.microsoft.com/office/powerpoint/2010/main" val="3817036734"/>
              </p:ext>
            </p:extLst>
          </p:nvPr>
        </p:nvGraphicFramePr>
        <p:xfrm>
          <a:off x="1297502" y="396850"/>
          <a:ext cx="6310305" cy="424830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75331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noAutofit/>
          </a:bodyPr>
          <a:lstStyle/>
          <a:p>
            <a:pPr lvl="0"/>
            <a:r>
              <a:rPr lang="en-US" dirty="0" smtClean="0"/>
              <a:t>Weights</a:t>
            </a:r>
            <a:endParaRPr dirty="0"/>
          </a:p>
        </p:txBody>
      </p:sp>
      <p:graphicFrame>
        <p:nvGraphicFramePr>
          <p:cNvPr id="371" name="Shape 371"/>
          <p:cNvGraphicFramePr/>
          <p:nvPr>
            <p:extLst/>
          </p:nvPr>
        </p:nvGraphicFramePr>
        <p:xfrm>
          <a:off x="1814172" y="1463039"/>
          <a:ext cx="5588808" cy="3147278"/>
        </p:xfrm>
        <a:graphic>
          <a:graphicData uri="http://schemas.openxmlformats.org/drawingml/2006/table">
            <a:tbl>
              <a:tblPr>
                <a:noFill/>
                <a:tableStyleId>{37E8A5D9-7F10-4789-9552-59BB23ED358B}</a:tableStyleId>
              </a:tblPr>
              <a:tblGrid>
                <a:gridCol w="1397202"/>
                <a:gridCol w="698601"/>
                <a:gridCol w="698601"/>
                <a:gridCol w="698601"/>
                <a:gridCol w="698601"/>
                <a:gridCol w="698601"/>
                <a:gridCol w="698601"/>
              </a:tblGrid>
              <a:tr h="430257">
                <a:tc>
                  <a:txBody>
                    <a:bodyPr/>
                    <a:lstStyle/>
                    <a:p>
                      <a:pPr marL="0" lvl="0" indent="0">
                        <a:spcBef>
                          <a:spcPts val="0"/>
                        </a:spcBef>
                        <a:spcAft>
                          <a:spcPts val="0"/>
                        </a:spcAft>
                        <a:buNone/>
                      </a:pPr>
                      <a:endParaRPr dirty="0">
                        <a:solidFill>
                          <a:srgbClr val="FFFFFF"/>
                        </a:solidFill>
                        <a:latin typeface="Inconsolata"/>
                        <a:ea typeface="Inconsolata"/>
                        <a:cs typeface="Inconsolata"/>
                        <a:sym typeface="Inconsolata"/>
                      </a:endParaRPr>
                    </a:p>
                  </a:txBody>
                  <a:tcPr marL="91425" marR="91425" marT="68575" marB="68575" anchor="ctr">
                    <a:lnL w="19050" cap="flat" cmpd="sng">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tcPr>
                </a:tc>
                <a:tc>
                  <a:txBody>
                    <a:bodyPr/>
                    <a:lstStyle/>
                    <a:p>
                      <a:pPr marL="0" lvl="0" indent="0" algn="ctr">
                        <a:spcBef>
                          <a:spcPts val="0"/>
                        </a:spcBef>
                        <a:spcAft>
                          <a:spcPts val="0"/>
                        </a:spcAft>
                        <a:buNone/>
                      </a:pPr>
                      <a:r>
                        <a:rPr lang="en" sz="2400" dirty="0" smtClean="0">
                          <a:solidFill>
                            <a:srgbClr val="FFFFFF"/>
                          </a:solidFill>
                          <a:latin typeface="Inconsolata"/>
                          <a:ea typeface="Inconsolata"/>
                          <a:cs typeface="Inconsolata"/>
                          <a:sym typeface="Inconsolata"/>
                        </a:rPr>
                        <a:t>W1</a:t>
                      </a:r>
                      <a:endParaRPr sz="2400" dirty="0">
                        <a:solidFill>
                          <a:srgbClr val="FFFFFF"/>
                        </a:solidFill>
                        <a:latin typeface="Inconsolata"/>
                        <a:ea typeface="Inconsolata"/>
                        <a:cs typeface="Inconsolata"/>
                        <a:sym typeface="Inconsolata"/>
                      </a:endParaRPr>
                    </a:p>
                  </a:txBody>
                  <a:tcPr marL="91425" marR="91425" marT="68575" marB="68575" anchor="ctr">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tcPr>
                </a:tc>
                <a:tc>
                  <a:txBody>
                    <a:bodyPr/>
                    <a:lstStyle/>
                    <a:p>
                      <a:pPr marL="0" lvl="0" indent="0" algn="ctr">
                        <a:spcBef>
                          <a:spcPts val="0"/>
                        </a:spcBef>
                        <a:spcAft>
                          <a:spcPts val="0"/>
                        </a:spcAft>
                        <a:buNone/>
                      </a:pPr>
                      <a:r>
                        <a:rPr lang="en" sz="2400" dirty="0" smtClean="0">
                          <a:solidFill>
                            <a:srgbClr val="FFFFFF"/>
                          </a:solidFill>
                          <a:latin typeface="Inconsolata"/>
                          <a:ea typeface="Inconsolata"/>
                          <a:cs typeface="Inconsolata"/>
                          <a:sym typeface="Inconsolata"/>
                        </a:rPr>
                        <a:t>W2</a:t>
                      </a:r>
                      <a:endParaRPr sz="2400" dirty="0">
                        <a:solidFill>
                          <a:srgbClr val="FFFFFF"/>
                        </a:solidFill>
                        <a:latin typeface="Inconsolata"/>
                        <a:ea typeface="Inconsolata"/>
                        <a:cs typeface="Inconsolata"/>
                        <a:sym typeface="Inconsolata"/>
                      </a:endParaRPr>
                    </a:p>
                  </a:txBody>
                  <a:tcPr marL="91425" marR="91425" marT="68575" marB="68575" anchor="ctr">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tcPr>
                </a:tc>
                <a:tc>
                  <a:txBody>
                    <a:bodyPr/>
                    <a:lstStyle/>
                    <a:p>
                      <a:pPr marL="0" lvl="0" indent="0" algn="ctr">
                        <a:spcBef>
                          <a:spcPts val="0"/>
                        </a:spcBef>
                        <a:spcAft>
                          <a:spcPts val="0"/>
                        </a:spcAft>
                        <a:buNone/>
                      </a:pPr>
                      <a:r>
                        <a:rPr lang="en" sz="2400" dirty="0" smtClean="0">
                          <a:solidFill>
                            <a:srgbClr val="FFFFFF"/>
                          </a:solidFill>
                          <a:latin typeface="Inconsolata"/>
                          <a:ea typeface="Inconsolata"/>
                          <a:cs typeface="Inconsolata"/>
                          <a:sym typeface="Inconsolata"/>
                        </a:rPr>
                        <a:t>W3</a:t>
                      </a:r>
                      <a:endParaRPr sz="2400" dirty="0">
                        <a:solidFill>
                          <a:srgbClr val="FFFFFF"/>
                        </a:solidFill>
                        <a:latin typeface="Inconsolata"/>
                        <a:ea typeface="Inconsolata"/>
                        <a:cs typeface="Inconsolata"/>
                        <a:sym typeface="Inconsolata"/>
                      </a:endParaRPr>
                    </a:p>
                  </a:txBody>
                  <a:tcPr marL="91425" marR="91425" marT="68575" marB="68575" anchor="ctr">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tcPr>
                </a:tc>
                <a:tc>
                  <a:txBody>
                    <a:bodyPr/>
                    <a:lstStyle/>
                    <a:p>
                      <a:pPr marL="0" lvl="0" indent="0" algn="ctr">
                        <a:spcBef>
                          <a:spcPts val="0"/>
                        </a:spcBef>
                        <a:spcAft>
                          <a:spcPts val="0"/>
                        </a:spcAft>
                        <a:buNone/>
                      </a:pPr>
                      <a:r>
                        <a:rPr lang="en-US" sz="2400" dirty="0" smtClean="0">
                          <a:solidFill>
                            <a:srgbClr val="FFFFFF"/>
                          </a:solidFill>
                          <a:latin typeface="Inconsolata"/>
                          <a:ea typeface="Inconsolata"/>
                          <a:cs typeface="Inconsolata"/>
                          <a:sym typeface="Inconsolata"/>
                        </a:rPr>
                        <a:t>W4</a:t>
                      </a:r>
                      <a:endParaRPr sz="2400" dirty="0">
                        <a:solidFill>
                          <a:srgbClr val="FFFFFF"/>
                        </a:solidFill>
                        <a:latin typeface="Inconsolata"/>
                        <a:ea typeface="Inconsolata"/>
                        <a:cs typeface="Inconsolata"/>
                        <a:sym typeface="Inconsolata"/>
                      </a:endParaRPr>
                    </a:p>
                  </a:txBody>
                  <a:tcPr marL="91425" marR="91425" marT="68575" marB="68575" anchor="ctr">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tcPr>
                </a:tc>
                <a:tc>
                  <a:txBody>
                    <a:bodyPr/>
                    <a:lstStyle/>
                    <a:p>
                      <a:pPr marL="0" lvl="0" indent="0" algn="ctr">
                        <a:spcBef>
                          <a:spcPts val="0"/>
                        </a:spcBef>
                        <a:spcAft>
                          <a:spcPts val="0"/>
                        </a:spcAft>
                        <a:buNone/>
                      </a:pPr>
                      <a:r>
                        <a:rPr lang="en" sz="2400" dirty="0" smtClean="0">
                          <a:solidFill>
                            <a:srgbClr val="FFFFFF"/>
                          </a:solidFill>
                          <a:latin typeface="Inconsolata"/>
                          <a:ea typeface="Inconsolata"/>
                          <a:cs typeface="Inconsolata"/>
                          <a:sym typeface="Inconsolata"/>
                        </a:rPr>
                        <a:t>W5</a:t>
                      </a:r>
                      <a:endParaRPr sz="2400" dirty="0">
                        <a:solidFill>
                          <a:srgbClr val="FFFFFF"/>
                        </a:solidFill>
                        <a:latin typeface="Inconsolata"/>
                        <a:ea typeface="Inconsolata"/>
                        <a:cs typeface="Inconsolata"/>
                        <a:sym typeface="Inconsolata"/>
                      </a:endParaRPr>
                    </a:p>
                  </a:txBody>
                  <a:tcPr marL="91425" marR="91425" marT="68575" marB="68575" anchor="ctr">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tcPr>
                </a:tc>
                <a:tc>
                  <a:txBody>
                    <a:bodyPr/>
                    <a:lstStyle/>
                    <a:p>
                      <a:pPr marL="0" lvl="0" indent="0" algn="ctr">
                        <a:spcBef>
                          <a:spcPts val="0"/>
                        </a:spcBef>
                        <a:spcAft>
                          <a:spcPts val="0"/>
                        </a:spcAft>
                        <a:buNone/>
                      </a:pPr>
                      <a:r>
                        <a:rPr lang="en-US" sz="2400" dirty="0" smtClean="0">
                          <a:solidFill>
                            <a:srgbClr val="FFFFFF"/>
                          </a:solidFill>
                          <a:latin typeface="Inconsolata"/>
                          <a:ea typeface="Inconsolata"/>
                          <a:cs typeface="Inconsolata"/>
                          <a:sym typeface="Inconsolata"/>
                        </a:rPr>
                        <a:t>W6</a:t>
                      </a:r>
                      <a:endParaRPr sz="2400" dirty="0">
                        <a:solidFill>
                          <a:srgbClr val="FFFFFF"/>
                        </a:solidFill>
                        <a:latin typeface="Inconsolata"/>
                        <a:ea typeface="Inconsolata"/>
                        <a:cs typeface="Inconsolata"/>
                        <a:sym typeface="Inconsolata"/>
                      </a:endParaRPr>
                    </a:p>
                  </a:txBody>
                  <a:tcPr marL="91425" marR="91425" marT="68575" marB="68575" anchor="ctr">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tcPr>
                </a:tc>
              </a:tr>
              <a:tr h="424505">
                <a:tc>
                  <a:txBody>
                    <a:bodyPr/>
                    <a:lstStyle/>
                    <a:p>
                      <a:pPr marL="0" lvl="0" indent="0" algn="r">
                        <a:spcBef>
                          <a:spcPts val="0"/>
                        </a:spcBef>
                        <a:spcAft>
                          <a:spcPts val="0"/>
                        </a:spcAft>
                        <a:buNone/>
                      </a:pPr>
                      <a:r>
                        <a:rPr lang="en" sz="1600" dirty="0" smtClean="0">
                          <a:solidFill>
                            <a:srgbClr val="FFFFFF"/>
                          </a:solidFill>
                          <a:latin typeface="Inconsolata"/>
                          <a:ea typeface="Inconsolata"/>
                          <a:cs typeface="Inconsolata"/>
                          <a:sym typeface="Inconsolata"/>
                        </a:rPr>
                        <a:t>Weights</a:t>
                      </a:r>
                      <a:r>
                        <a:rPr lang="en" sz="1600" baseline="0" dirty="0" smtClean="0">
                          <a:solidFill>
                            <a:srgbClr val="FFFFFF"/>
                          </a:solidFill>
                          <a:latin typeface="Inconsolata"/>
                          <a:ea typeface="Inconsolata"/>
                          <a:cs typeface="Inconsolata"/>
                          <a:sym typeface="Inconsolata"/>
                        </a:rPr>
                        <a:t> (A)</a:t>
                      </a:r>
                      <a:endParaRPr sz="1600" dirty="0">
                        <a:solidFill>
                          <a:srgbClr val="FFFFFF"/>
                        </a:solidFill>
                        <a:latin typeface="Inconsolata"/>
                        <a:ea typeface="Inconsolata"/>
                        <a:cs typeface="Inconsolata"/>
                        <a:sym typeface="Inconsolata"/>
                      </a:endParaRPr>
                    </a:p>
                  </a:txBody>
                  <a:tcPr marL="91425" marR="91425" marT="68575" marB="68575" anchor="ctr">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432E64"/>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0.5</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0.5</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r>
              <a:tr h="424505">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solidFill>
                            <a:srgbClr val="FFFFFF"/>
                          </a:solidFill>
                          <a:latin typeface="Inconsolata"/>
                          <a:ea typeface="Inconsolata"/>
                          <a:cs typeface="Inconsolata"/>
                          <a:sym typeface="Inconsolata"/>
                        </a:rPr>
                        <a:t>Weights</a:t>
                      </a:r>
                      <a:r>
                        <a:rPr lang="en-US" sz="1600" baseline="0" dirty="0" smtClean="0">
                          <a:solidFill>
                            <a:srgbClr val="FFFFFF"/>
                          </a:solidFill>
                          <a:latin typeface="Inconsolata"/>
                          <a:ea typeface="Inconsolata"/>
                          <a:cs typeface="Inconsolata"/>
                          <a:sym typeface="Inconsolata"/>
                        </a:rPr>
                        <a:t> (B)</a:t>
                      </a:r>
                      <a:endParaRPr lang="en-US" sz="1600" dirty="0" smtClean="0">
                        <a:solidFill>
                          <a:srgbClr val="FFFFFF"/>
                        </a:solidFill>
                        <a:latin typeface="Inconsolata"/>
                        <a:ea typeface="Inconsolata"/>
                        <a:cs typeface="Inconsolata"/>
                        <a:sym typeface="Inconsolata"/>
                      </a:endParaRPr>
                    </a:p>
                  </a:txBody>
                  <a:tcPr marL="91425" marR="91425" marT="68575" marB="68575" anchor="ctr">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solidFill>
                      <a:srgbClr val="432E64"/>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0.3</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0.3</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r>
              <a:tr h="424505">
                <a:tc>
                  <a:txBody>
                    <a:bodyPr/>
                    <a:lstStyle/>
                    <a:p>
                      <a:pPr marL="0" lvl="0" indent="0" algn="r">
                        <a:spcBef>
                          <a:spcPts val="0"/>
                        </a:spcBef>
                        <a:spcAft>
                          <a:spcPts val="0"/>
                        </a:spcAft>
                        <a:buNone/>
                      </a:pPr>
                      <a:r>
                        <a:rPr lang="en-US" sz="1600" dirty="0" smtClean="0">
                          <a:solidFill>
                            <a:srgbClr val="FFFFFF"/>
                          </a:solidFill>
                          <a:latin typeface="Inconsolata"/>
                          <a:ea typeface="Inconsolata"/>
                          <a:cs typeface="Inconsolata"/>
                          <a:sym typeface="Inconsolata"/>
                        </a:rPr>
                        <a:t>Weights</a:t>
                      </a:r>
                      <a:r>
                        <a:rPr lang="en-US" sz="1600" baseline="0" dirty="0" smtClean="0">
                          <a:solidFill>
                            <a:srgbClr val="FFFFFF"/>
                          </a:solidFill>
                          <a:latin typeface="Inconsolata"/>
                          <a:ea typeface="Inconsolata"/>
                          <a:cs typeface="Inconsolata"/>
                          <a:sym typeface="Inconsolata"/>
                        </a:rPr>
                        <a:t> (C)</a:t>
                      </a:r>
                      <a:endParaRPr lang="en-US" sz="1600" dirty="0">
                        <a:solidFill>
                          <a:srgbClr val="FFFFFF"/>
                        </a:solidFill>
                        <a:latin typeface="Inconsolata"/>
                        <a:ea typeface="Inconsolata"/>
                        <a:cs typeface="Inconsolata"/>
                        <a:sym typeface="Inconsolata"/>
                      </a:endParaRPr>
                    </a:p>
                  </a:txBody>
                  <a:tcPr marL="91425" marR="91425" marT="68575" marB="68575" anchor="ctr">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0.4</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0.4</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0.05</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0.05</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0.05</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0.05</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r>
              <a:tr h="424505">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solidFill>
                            <a:srgbClr val="FFFFFF"/>
                          </a:solidFill>
                          <a:latin typeface="Inconsolata"/>
                          <a:ea typeface="Inconsolata"/>
                          <a:cs typeface="Inconsolata"/>
                          <a:sym typeface="Inconsolata"/>
                        </a:rPr>
                        <a:t>Weights</a:t>
                      </a:r>
                      <a:r>
                        <a:rPr lang="en-US" sz="1600" baseline="0" dirty="0" smtClean="0">
                          <a:solidFill>
                            <a:srgbClr val="FFFFFF"/>
                          </a:solidFill>
                          <a:latin typeface="Inconsolata"/>
                          <a:ea typeface="Inconsolata"/>
                          <a:cs typeface="Inconsolata"/>
                          <a:sym typeface="Inconsolata"/>
                        </a:rPr>
                        <a:t> (D)</a:t>
                      </a:r>
                      <a:endParaRPr lang="en-US" sz="1600" dirty="0" smtClean="0">
                        <a:solidFill>
                          <a:srgbClr val="FFFFFF"/>
                        </a:solidFill>
                        <a:latin typeface="Inconsolata"/>
                        <a:ea typeface="Inconsolata"/>
                        <a:cs typeface="Inconsolata"/>
                        <a:sym typeface="Inconsolata"/>
                      </a:endParaRPr>
                    </a:p>
                  </a:txBody>
                  <a:tcPr marL="91425" marR="91425" marT="68575" marB="68575" anchor="ctr">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0.1666</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0.1666</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0.1666</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0.1666</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0.1666</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0.1666</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r>
              <a:tr h="424505">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solidFill>
                            <a:srgbClr val="FFFFFF"/>
                          </a:solidFill>
                          <a:latin typeface="Inconsolata"/>
                          <a:ea typeface="Inconsolata"/>
                          <a:cs typeface="Inconsolata"/>
                          <a:sym typeface="Inconsolata"/>
                        </a:rPr>
                        <a:t>Weights</a:t>
                      </a:r>
                      <a:r>
                        <a:rPr lang="en-US" sz="1600" baseline="0" dirty="0" smtClean="0">
                          <a:solidFill>
                            <a:srgbClr val="FFFFFF"/>
                          </a:solidFill>
                          <a:latin typeface="Inconsolata"/>
                          <a:ea typeface="Inconsolata"/>
                          <a:cs typeface="Inconsolata"/>
                          <a:sym typeface="Inconsolata"/>
                        </a:rPr>
                        <a:t> (E)</a:t>
                      </a:r>
                      <a:endParaRPr lang="en-US" sz="1600" dirty="0" smtClean="0">
                        <a:solidFill>
                          <a:srgbClr val="FFFFFF"/>
                        </a:solidFill>
                        <a:latin typeface="Inconsolata"/>
                        <a:ea typeface="Inconsolata"/>
                        <a:cs typeface="Inconsolata"/>
                        <a:sym typeface="Inconsolata"/>
                      </a:endParaRPr>
                    </a:p>
                  </a:txBody>
                  <a:tcPr marL="91425" marR="91425" marT="68575" marB="68575" anchor="ctr">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0.2</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0.2</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0.15</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0.15</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0.15</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0.15</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r>
              <a:tr h="424505">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solidFill>
                            <a:srgbClr val="FFFFFF"/>
                          </a:solidFill>
                          <a:latin typeface="Inconsolata"/>
                          <a:ea typeface="Inconsolata"/>
                          <a:cs typeface="Inconsolata"/>
                          <a:sym typeface="Inconsolata"/>
                        </a:rPr>
                        <a:t>Weights</a:t>
                      </a:r>
                      <a:r>
                        <a:rPr lang="en-US" sz="1600" baseline="0" dirty="0" smtClean="0">
                          <a:solidFill>
                            <a:srgbClr val="FFFFFF"/>
                          </a:solidFill>
                          <a:latin typeface="Inconsolata"/>
                          <a:ea typeface="Inconsolata"/>
                          <a:cs typeface="Inconsolata"/>
                          <a:sym typeface="Inconsolata"/>
                        </a:rPr>
                        <a:t> (F)</a:t>
                      </a:r>
                      <a:endParaRPr lang="en-US" sz="1600" dirty="0" smtClean="0">
                        <a:solidFill>
                          <a:srgbClr val="FFFFFF"/>
                        </a:solidFill>
                        <a:latin typeface="Inconsolata"/>
                        <a:ea typeface="Inconsolata"/>
                        <a:cs typeface="Inconsolata"/>
                        <a:sym typeface="Inconsolata"/>
                      </a:endParaRPr>
                    </a:p>
                  </a:txBody>
                  <a:tcPr marL="91425" marR="91425" marT="68575" marB="68575" anchor="ctr">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0.1</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0.2</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0.2</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0.2</a:t>
                      </a:r>
                      <a:endParaRPr lang="en-US" sz="1600" b="1">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solidFill>
                        <a:srgbClr val="674EA7"/>
                      </a:solidFill>
                      <a:prstDash val="solid"/>
                      <a:round/>
                      <a:headEnd type="none" w="sm" len="sm"/>
                      <a:tailEnd type="none" w="sm" len="sm"/>
                    </a:lnB>
                    <a:solidFill>
                      <a:srgbClr val="0E004A"/>
                    </a:solidFill>
                  </a:tcPr>
                </a:tc>
                <a:tc>
                  <a:txBody>
                    <a:bodyPr/>
                    <a:lstStyle/>
                    <a:p>
                      <a:pPr marL="0" marR="0" algn="ctr">
                        <a:lnSpc>
                          <a:spcPct val="107000"/>
                        </a:lnSpc>
                        <a:spcBef>
                          <a:spcPts val="0"/>
                        </a:spcBef>
                        <a:spcAft>
                          <a:spcPts val="0"/>
                        </a:spcAft>
                      </a:pPr>
                      <a:r>
                        <a:rPr lang="en-US" sz="1600" b="1" dirty="0">
                          <a:solidFill>
                            <a:schemeClr val="bg1">
                              <a:lumMod val="95000"/>
                            </a:schemeClr>
                          </a:solidFill>
                          <a:effectLst/>
                          <a:latin typeface="Nixie One" panose="020B0604020202020204" charset="0"/>
                          <a:ea typeface="Calibri Light" panose="020F0302020204030204" pitchFamily="34" charset="0"/>
                          <a:cs typeface="Calibri" panose="020F0502020204030204" pitchFamily="34" charset="0"/>
                        </a:rPr>
                        <a:t>0.2</a:t>
                      </a:r>
                      <a:endParaRPr lang="en-US" sz="1600" b="1" dirty="0">
                        <a:solidFill>
                          <a:schemeClr val="bg1">
                            <a:lumMod val="95000"/>
                          </a:schemeClr>
                        </a:solidFill>
                        <a:effectLst/>
                        <a:latin typeface="Nixie One" panose="020B0604020202020204" charset="0"/>
                        <a:ea typeface="Calibri" panose="020F0502020204030204" pitchFamily="34" charset="0"/>
                        <a:cs typeface="Arial" panose="020B0604020202020204" pitchFamily="34" charset="0"/>
                      </a:endParaRPr>
                    </a:p>
                  </a:txBody>
                  <a:tcPr marL="68580" marR="68580" marT="0" marB="0">
                    <a:lnL w="19050" cap="flat" cmpd="sng" algn="ctr">
                      <a:solidFill>
                        <a:srgbClr val="674EA7"/>
                      </a:solidFill>
                      <a:prstDash val="solid"/>
                      <a:round/>
                      <a:headEnd type="none" w="sm" len="sm"/>
                      <a:tailEnd type="none" w="sm" len="sm"/>
                    </a:lnL>
                    <a:lnR w="19050" cap="flat" cmpd="sng" algn="ctr">
                      <a:solidFill>
                        <a:srgbClr val="674EA7"/>
                      </a:solidFill>
                      <a:prstDash val="solid"/>
                      <a:round/>
                      <a:headEnd type="none" w="sm" len="sm"/>
                      <a:tailEnd type="none" w="sm" len="sm"/>
                    </a:lnR>
                    <a:lnT w="19050" cap="flat" cmpd="sng" algn="ctr">
                      <a:solidFill>
                        <a:srgbClr val="674EA7"/>
                      </a:solidFill>
                      <a:prstDash val="solid"/>
                      <a:round/>
                      <a:headEnd type="none" w="sm" len="sm"/>
                      <a:tailEnd type="none" w="sm" len="sm"/>
                    </a:lnT>
                    <a:lnB w="19050" cap="flat" cmpd="sng" algn="ctr">
                      <a:solidFill>
                        <a:srgbClr val="674EA7"/>
                      </a:solidFill>
                      <a:prstDash val="solid"/>
                      <a:round/>
                      <a:headEnd type="none" w="sm" len="sm"/>
                      <a:tailEnd type="none" w="sm" len="sm"/>
                    </a:lnB>
                    <a:solidFill>
                      <a:srgbClr val="0E004A"/>
                    </a:solidFill>
                  </a:tcPr>
                </a:tc>
              </a:tr>
            </a:tbl>
          </a:graphicData>
        </a:graphic>
      </p:graphicFrame>
      <p:sp>
        <p:nvSpPr>
          <p:cNvPr id="372" name="Shape 372"/>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3364981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48</a:t>
            </a:fld>
            <a:endParaRPr lang="en"/>
          </a:p>
        </p:txBody>
      </p:sp>
      <p:graphicFrame>
        <p:nvGraphicFramePr>
          <p:cNvPr id="4" name="Chart 3"/>
          <p:cNvGraphicFramePr/>
          <p:nvPr>
            <p:extLst>
              <p:ext uri="{D42A27DB-BD31-4B8C-83A1-F6EECF244321}">
                <p14:modId xmlns:p14="http://schemas.microsoft.com/office/powerpoint/2010/main" val="3704050159"/>
              </p:ext>
            </p:extLst>
          </p:nvPr>
        </p:nvGraphicFramePr>
        <p:xfrm>
          <a:off x="1508120" y="451968"/>
          <a:ext cx="5579060" cy="37193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22427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49</a:t>
            </a:fld>
            <a:endParaRPr lang="en"/>
          </a:p>
        </p:txBody>
      </p:sp>
      <p:graphicFrame>
        <p:nvGraphicFramePr>
          <p:cNvPr id="3" name="Chart 2"/>
          <p:cNvGraphicFramePr/>
          <p:nvPr>
            <p:extLst>
              <p:ext uri="{D42A27DB-BD31-4B8C-83A1-F6EECF244321}">
                <p14:modId xmlns:p14="http://schemas.microsoft.com/office/powerpoint/2010/main" val="937457830"/>
              </p:ext>
            </p:extLst>
          </p:nvPr>
        </p:nvGraphicFramePr>
        <p:xfrm>
          <a:off x="1589684" y="377952"/>
          <a:ext cx="5959602" cy="42981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50790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body" idx="1"/>
          </p:nvPr>
        </p:nvSpPr>
        <p:spPr>
          <a:xfrm>
            <a:off x="1588168" y="1375150"/>
            <a:ext cx="5831432" cy="2393100"/>
          </a:xfrm>
          <a:prstGeom prst="rect">
            <a:avLst/>
          </a:prstGeom>
        </p:spPr>
        <p:txBody>
          <a:bodyPr spcFirstLastPara="1" wrap="square" lIns="91425" tIns="91425" rIns="91425" bIns="91425" anchor="ctr" anchorCtr="0">
            <a:noAutofit/>
          </a:bodyPr>
          <a:lstStyle/>
          <a:p>
            <a:pPr marL="0" lvl="0" indent="0">
              <a:buNone/>
            </a:pPr>
            <a:r>
              <a:rPr lang="en-US" sz="1800" dirty="0"/>
              <a:t>Subdivision is simply defining a finer/smoother mesh of control-points resulting from a process that uses a </a:t>
            </a:r>
            <a:r>
              <a:rPr lang="en-US" sz="1800" dirty="0" smtClean="0"/>
              <a:t>base mesh </a:t>
            </a:r>
            <a:r>
              <a:rPr lang="en-US" sz="1800" dirty="0"/>
              <a:t>and repeatedly refining it in multiple levels and constantly adding new vertices, faces and </a:t>
            </a:r>
            <a:r>
              <a:rPr lang="en-US" sz="1800" dirty="0" smtClean="0"/>
              <a:t>edges.</a:t>
            </a:r>
          </a:p>
          <a:p>
            <a:pPr marL="0" lvl="0" indent="0">
              <a:buNone/>
            </a:pPr>
            <a:r>
              <a:rPr lang="en-US" sz="1800" dirty="0" smtClean="0"/>
              <a:t>There are multiple subdivision techniques out there that </a:t>
            </a:r>
            <a:r>
              <a:rPr lang="en-US" sz="1800" dirty="0"/>
              <a:t>give slightly different </a:t>
            </a:r>
            <a:r>
              <a:rPr lang="en-US" sz="1800" dirty="0" smtClean="0"/>
              <a:t>results but they all serve the same purpose of subdivision. </a:t>
            </a:r>
            <a:endParaRPr sz="1800" dirty="0"/>
          </a:p>
        </p:txBody>
      </p:sp>
      <p:sp>
        <p:nvSpPr>
          <p:cNvPr id="298" name="Shape 298"/>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5</a:t>
            </a:fld>
            <a:endParaRPr/>
          </a:p>
        </p:txBody>
      </p:sp>
      <p:sp>
        <p:nvSpPr>
          <p:cNvPr id="4" name="Shape 273"/>
          <p:cNvSpPr txBox="1">
            <a:spLocks/>
          </p:cNvSpPr>
          <p:nvPr/>
        </p:nvSpPr>
        <p:spPr>
          <a:xfrm>
            <a:off x="2047950" y="0"/>
            <a:ext cx="5048100" cy="114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smtClean="0">
                <a:solidFill>
                  <a:schemeClr val="bg1"/>
                </a:solidFill>
                <a:latin typeface="Nixie One" panose="020B0604020202020204" charset="0"/>
              </a:rPr>
              <a:t>W</a:t>
            </a:r>
            <a:r>
              <a:rPr lang="en" sz="2000" dirty="0" smtClean="0">
                <a:solidFill>
                  <a:schemeClr val="bg1"/>
                </a:solidFill>
                <a:latin typeface="Nixie One" panose="020B0604020202020204" charset="0"/>
              </a:rPr>
              <a:t>hat is </a:t>
            </a:r>
            <a:r>
              <a:rPr lang="en-US" sz="2000" dirty="0">
                <a:solidFill>
                  <a:schemeClr val="bg1"/>
                </a:solidFill>
                <a:latin typeface="Nixie One" panose="020B0604020202020204" charset="0"/>
              </a:rPr>
              <a:t>subdivision</a:t>
            </a:r>
            <a:r>
              <a:rPr lang="en" sz="2000" dirty="0" smtClean="0">
                <a:solidFill>
                  <a:schemeClr val="bg1"/>
                </a:solidFill>
                <a:latin typeface="Nixie One" panose="020B0604020202020204" charset="0"/>
              </a:rPr>
              <a:t>?</a:t>
            </a:r>
            <a:endParaRPr lang="en-US" sz="2000" dirty="0">
              <a:solidFill>
                <a:schemeClr val="bg1"/>
              </a:solidFill>
              <a:latin typeface="Nixie One" panose="020B0604020202020204" charset="0"/>
            </a:endParaRPr>
          </a:p>
        </p:txBody>
      </p:sp>
    </p:spTree>
    <p:extLst>
      <p:ext uri="{BB962C8B-B14F-4D97-AF65-F5344CB8AC3E}">
        <p14:creationId xmlns:p14="http://schemas.microsoft.com/office/powerpoint/2010/main" val="1826253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50</a:t>
            </a:fld>
            <a:endParaRPr lang="en"/>
          </a:p>
        </p:txBody>
      </p:sp>
      <p:graphicFrame>
        <p:nvGraphicFramePr>
          <p:cNvPr id="3" name="Chart 2"/>
          <p:cNvGraphicFramePr/>
          <p:nvPr>
            <p:extLst>
              <p:ext uri="{D42A27DB-BD31-4B8C-83A1-F6EECF244321}">
                <p14:modId xmlns:p14="http://schemas.microsoft.com/office/powerpoint/2010/main" val="1364193214"/>
              </p:ext>
            </p:extLst>
          </p:nvPr>
        </p:nvGraphicFramePr>
        <p:xfrm>
          <a:off x="1584960" y="560070"/>
          <a:ext cx="5974080" cy="40233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25040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ctrTitle"/>
          </p:nvPr>
        </p:nvSpPr>
        <p:spPr>
          <a:xfrm>
            <a:off x="1737600" y="1886431"/>
            <a:ext cx="56688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b="1" dirty="0">
                <a:solidFill>
                  <a:srgbClr val="6D9EEB"/>
                </a:solidFill>
              </a:rPr>
              <a:t>6</a:t>
            </a:r>
            <a:r>
              <a:rPr lang="en" sz="6000" b="1" dirty="0" smtClean="0">
                <a:solidFill>
                  <a:srgbClr val="6D9EEB"/>
                </a:solidFill>
              </a:rPr>
              <a:t>.</a:t>
            </a:r>
            <a:endParaRPr sz="6000" b="1" dirty="0">
              <a:solidFill>
                <a:srgbClr val="6D9EEB"/>
              </a:solidFill>
            </a:endParaRPr>
          </a:p>
          <a:p>
            <a:pPr lvl="0"/>
            <a:r>
              <a:rPr lang="en-US" b="1" dirty="0"/>
              <a:t>Conclusion</a:t>
            </a:r>
            <a:endParaRPr b="1" dirty="0"/>
          </a:p>
        </p:txBody>
      </p:sp>
      <p:sp>
        <p:nvSpPr>
          <p:cNvPr id="292" name="Shape 292"/>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51</a:t>
            </a:fld>
            <a:endParaRPr/>
          </a:p>
        </p:txBody>
      </p:sp>
    </p:spTree>
    <p:extLst>
      <p:ext uri="{BB962C8B-B14F-4D97-AF65-F5344CB8AC3E}">
        <p14:creationId xmlns:p14="http://schemas.microsoft.com/office/powerpoint/2010/main" val="17943783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Connecting base meshes</a:t>
            </a:r>
            <a:endParaRPr lang="en-US" dirty="0"/>
          </a:p>
        </p:txBody>
      </p:sp>
      <p:sp>
        <p:nvSpPr>
          <p:cNvPr id="3" name="Text Placeholder 2"/>
          <p:cNvSpPr>
            <a:spLocks noGrp="1"/>
          </p:cNvSpPr>
          <p:nvPr>
            <p:ph type="body" idx="1"/>
          </p:nvPr>
        </p:nvSpPr>
        <p:spPr>
          <a:xfrm>
            <a:off x="1345996" y="1542261"/>
            <a:ext cx="6590996" cy="3099900"/>
          </a:xfrm>
        </p:spPr>
        <p:txBody>
          <a:bodyPr/>
          <a:lstStyle/>
          <a:p>
            <a:r>
              <a:rPr lang="en-US" sz="1400" dirty="0"/>
              <a:t>To conclude, the smooth blending for subdivision surfaces as a method is a great tool for modeling complex freeform meshes while maintaining the smooth effect in the blending process. Other blending techniques </a:t>
            </a:r>
            <a:r>
              <a:rPr lang="en-US" sz="1400"/>
              <a:t>use </a:t>
            </a:r>
            <a:r>
              <a:rPr lang="en-US" sz="1400" smtClean="0"/>
              <a:t>intersecting curves </a:t>
            </a:r>
            <a:r>
              <a:rPr lang="en-US" sz="1400" dirty="0"/>
              <a:t>having sharp and extraordinary vertices, which in return generate irregular shapes in the region and cause unwanted distortion. The proposed algorithm on the other hand is very reliable, applicable and smooth. Working on this project has benefited me greatly in understanding different types of complex data structures, as well as the ability to understand and implement complex mathematical equations in </a:t>
            </a:r>
            <a:r>
              <a:rPr lang="en-US" sz="1400" dirty="0" smtClean="0"/>
              <a:t>a 3D </a:t>
            </a:r>
            <a:r>
              <a:rPr lang="en-US" sz="1400" dirty="0"/>
              <a:t>environment.</a:t>
            </a:r>
          </a:p>
          <a:p>
            <a:endParaRPr lang="en-US" sz="14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34781162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idx="4294967295"/>
          </p:nvPr>
        </p:nvSpPr>
        <p:spPr>
          <a:xfrm>
            <a:off x="1642300" y="2693625"/>
            <a:ext cx="5859300" cy="599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6000">
                <a:solidFill>
                  <a:srgbClr val="6D9EEB"/>
                </a:solidFill>
              </a:rPr>
              <a:t>Thanks!</a:t>
            </a:r>
            <a:endParaRPr sz="6000">
              <a:solidFill>
                <a:srgbClr val="6D9EEB"/>
              </a:solidFill>
            </a:endParaRPr>
          </a:p>
        </p:txBody>
      </p:sp>
      <p:sp>
        <p:nvSpPr>
          <p:cNvPr id="474" name="Shape 474"/>
          <p:cNvSpPr txBox="1">
            <a:spLocks noGrp="1"/>
          </p:cNvSpPr>
          <p:nvPr>
            <p:ph type="subTitle" idx="4294967295"/>
          </p:nvPr>
        </p:nvSpPr>
        <p:spPr>
          <a:xfrm>
            <a:off x="1642300" y="3293329"/>
            <a:ext cx="5859300" cy="14973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b="1" dirty="0">
                <a:solidFill>
                  <a:srgbClr val="FF9900"/>
                </a:solidFill>
              </a:rPr>
              <a:t>Any questions</a:t>
            </a:r>
            <a:r>
              <a:rPr lang="en" sz="1400" b="1" dirty="0" smtClean="0">
                <a:solidFill>
                  <a:srgbClr val="FF9900"/>
                </a:solidFill>
              </a:rPr>
              <a:t>?</a:t>
            </a:r>
            <a:endParaRPr sz="1400" b="1" dirty="0">
              <a:solidFill>
                <a:srgbClr val="FF9900"/>
              </a:solidFill>
            </a:endParaRPr>
          </a:p>
        </p:txBody>
      </p:sp>
      <p:sp>
        <p:nvSpPr>
          <p:cNvPr id="475" name="Shape 475"/>
          <p:cNvSpPr txBox="1"/>
          <p:nvPr/>
        </p:nvSpPr>
        <p:spPr>
          <a:xfrm>
            <a:off x="3851700" y="11612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600">
                <a:solidFill>
                  <a:srgbClr val="FF9900"/>
                </a:solidFill>
              </a:rPr>
              <a:t>👍</a:t>
            </a:r>
            <a:endParaRPr sz="9600">
              <a:solidFill>
                <a:srgbClr val="FF9900"/>
              </a:solidFill>
            </a:endParaRPr>
          </a:p>
        </p:txBody>
      </p:sp>
      <p:sp>
        <p:nvSpPr>
          <p:cNvPr id="476" name="Shape 476"/>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53</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763146" y="1273711"/>
            <a:ext cx="4035078" cy="3003061"/>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endParaRPr sz="1400" b="1" dirty="0"/>
          </a:p>
          <a:p>
            <a:r>
              <a:rPr lang="en-US" sz="1400" dirty="0"/>
              <a:t>In Fig. 1, we can see a 4 edge curve (closed) that has been refined 3 times using the corner cutting method, which is a technique used in </a:t>
            </a:r>
            <a:r>
              <a:rPr lang="en-US" sz="1400" dirty="0" err="1"/>
              <a:t>Chaikins</a:t>
            </a:r>
            <a:r>
              <a:rPr lang="en-US" sz="1400" dirty="0"/>
              <a:t> subdivision algorithm. Each control vertex of the curve in the iterative mesh is calculated as a percentage mixture of previous bordering vertices. To that end, the new mesh changes to a smoother curve, which is widely known as uniform quadratic B Spline curve.</a:t>
            </a:r>
          </a:p>
        </p:txBody>
      </p:sp>
      <p:sp>
        <p:nvSpPr>
          <p:cNvPr id="331" name="Shape 331"/>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noAutofit/>
          </a:bodyPr>
          <a:lstStyle/>
          <a:p>
            <a:pPr lvl="0"/>
            <a:r>
              <a:rPr lang="en-US" b="1" dirty="0" err="1"/>
              <a:t>Chaikins</a:t>
            </a:r>
            <a:r>
              <a:rPr lang="en-US" b="1" dirty="0"/>
              <a:t> subdivision algorithm </a:t>
            </a:r>
            <a:endParaRPr dirty="0"/>
          </a:p>
        </p:txBody>
      </p:sp>
      <p:sp>
        <p:nvSpPr>
          <p:cNvPr id="333" name="Shape 333"/>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6</a:t>
            </a:fld>
            <a:endParaRP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103682" y="1649777"/>
            <a:ext cx="3048000" cy="26269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p:cNvSpPr txBox="1"/>
          <p:nvPr/>
        </p:nvSpPr>
        <p:spPr>
          <a:xfrm>
            <a:off x="6324554" y="1282140"/>
            <a:ext cx="606256" cy="307777"/>
          </a:xfrm>
          <a:prstGeom prst="rect">
            <a:avLst/>
          </a:prstGeom>
          <a:noFill/>
        </p:spPr>
        <p:txBody>
          <a:bodyPr wrap="none" rtlCol="0">
            <a:spAutoFit/>
          </a:bodyPr>
          <a:lstStyle/>
          <a:p>
            <a:r>
              <a:rPr lang="en-US" dirty="0" smtClean="0">
                <a:solidFill>
                  <a:schemeClr val="bg1"/>
                </a:solidFill>
                <a:latin typeface="Nixie One" panose="020B0604020202020204" charset="0"/>
              </a:rPr>
              <a:t>Fig. 1</a:t>
            </a:r>
            <a:endParaRPr lang="en-US" dirty="0">
              <a:solidFill>
                <a:schemeClr val="bg1"/>
              </a:solidFill>
              <a:latin typeface="Nixie One" panose="020B0604020202020204" charset="0"/>
            </a:endParaRPr>
          </a:p>
        </p:txBody>
      </p:sp>
    </p:spTree>
    <p:extLst>
      <p:ext uri="{BB962C8B-B14F-4D97-AF65-F5344CB8AC3E}">
        <p14:creationId xmlns:p14="http://schemas.microsoft.com/office/powerpoint/2010/main" val="1872642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763146" y="1273711"/>
            <a:ext cx="4035078" cy="3003061"/>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endParaRPr sz="1400" b="1" dirty="0"/>
          </a:p>
          <a:p>
            <a:r>
              <a:rPr lang="en-US" sz="1400" dirty="0" smtClean="0"/>
              <a:t>The </a:t>
            </a:r>
            <a:r>
              <a:rPr lang="en-US" sz="1400" dirty="0"/>
              <a:t>topological rules are shown in Fig. 2, which is widely called as corner cut technique. For each control/previous vertex Vi, we cut off the corner curve by adding two vertices, which create a new edge that connects the two recently added </a:t>
            </a:r>
            <a:r>
              <a:rPr lang="en-US" sz="1400" dirty="0" smtClean="0"/>
              <a:t>vertices. </a:t>
            </a:r>
            <a:r>
              <a:rPr lang="en-US" sz="1400" dirty="0"/>
              <a:t>T</a:t>
            </a:r>
            <a:r>
              <a:rPr lang="en-US" sz="1400" dirty="0" smtClean="0"/>
              <a:t>he </a:t>
            </a:r>
            <a:r>
              <a:rPr lang="en-US" sz="1400" dirty="0"/>
              <a:t>overall lengths of all previous edges will be reduced.</a:t>
            </a:r>
          </a:p>
          <a:p>
            <a:endParaRPr lang="en-US" sz="1400" dirty="0"/>
          </a:p>
        </p:txBody>
      </p:sp>
      <p:sp>
        <p:nvSpPr>
          <p:cNvPr id="331" name="Shape 331"/>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noAutofit/>
          </a:bodyPr>
          <a:lstStyle/>
          <a:p>
            <a:pPr lvl="0"/>
            <a:r>
              <a:rPr lang="en-US" b="1" dirty="0" err="1"/>
              <a:t>Chaikins</a:t>
            </a:r>
            <a:r>
              <a:rPr lang="en-US" b="1" dirty="0"/>
              <a:t> subdivision algorithm </a:t>
            </a:r>
            <a:endParaRPr dirty="0"/>
          </a:p>
        </p:txBody>
      </p:sp>
      <p:sp>
        <p:nvSpPr>
          <p:cNvPr id="333" name="Shape 333"/>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7</a:t>
            </a:fld>
            <a:endParaRPr/>
          </a:p>
        </p:txBody>
      </p:sp>
      <p:sp>
        <p:nvSpPr>
          <p:cNvPr id="3" name="TextBox 2"/>
          <p:cNvSpPr txBox="1"/>
          <p:nvPr/>
        </p:nvSpPr>
        <p:spPr>
          <a:xfrm>
            <a:off x="6317297" y="1282140"/>
            <a:ext cx="651140" cy="307777"/>
          </a:xfrm>
          <a:prstGeom prst="rect">
            <a:avLst/>
          </a:prstGeom>
          <a:noFill/>
        </p:spPr>
        <p:txBody>
          <a:bodyPr wrap="none" rtlCol="0">
            <a:spAutoFit/>
          </a:bodyPr>
          <a:lstStyle/>
          <a:p>
            <a:r>
              <a:rPr lang="en-US" dirty="0" smtClean="0">
                <a:solidFill>
                  <a:schemeClr val="bg1"/>
                </a:solidFill>
                <a:latin typeface="Nixie One" panose="020B0604020202020204" charset="0"/>
              </a:rPr>
              <a:t>Fig. 2</a:t>
            </a: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5100189" y="1837981"/>
            <a:ext cx="3054985" cy="18745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descr="3"/>
          <p:cNvPicPr/>
          <p:nvPr/>
        </p:nvPicPr>
        <p:blipFill rotWithShape="1">
          <a:blip r:embed="rId4">
            <a:extLst>
              <a:ext uri="{28A0092B-C50C-407E-A947-70E740481C1C}">
                <a14:useLocalDpi xmlns:a14="http://schemas.microsoft.com/office/drawing/2010/main" val="0"/>
              </a:ext>
            </a:extLst>
          </a:blip>
          <a:srcRect r="58891"/>
          <a:stretch/>
        </p:blipFill>
        <p:spPr bwMode="auto">
          <a:xfrm>
            <a:off x="5872757" y="3960565"/>
            <a:ext cx="1509848" cy="9220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70104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763146" y="1273711"/>
            <a:ext cx="4035078" cy="3003061"/>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endParaRPr sz="1400" b="1" dirty="0" smtClean="0"/>
          </a:p>
          <a:p>
            <a:r>
              <a:rPr lang="en-US" sz="1400" dirty="0" smtClean="0"/>
              <a:t>A </a:t>
            </a:r>
            <a:r>
              <a:rPr lang="en-US" sz="1400" dirty="0"/>
              <a:t>half-edge data structure contains a record for each edge, vertex and face of the subdivision. Each edge usually bounds two faces, therefore, it is convenient to regard each edge as two "half-edges". Each half-edge is "associated" with a single face and thus has a pointer to that face. All half-edges associated with a face are clockwise or counter-clockwise. A half-edge has a pointer to the next half-edge and previous half-edge of the same </a:t>
            </a:r>
            <a:r>
              <a:rPr lang="en-US" sz="1400" dirty="0" smtClean="0"/>
              <a:t>face as shown in Fig. 3.</a:t>
            </a:r>
            <a:endParaRPr lang="en-US" sz="1400" dirty="0"/>
          </a:p>
        </p:txBody>
      </p:sp>
      <p:sp>
        <p:nvSpPr>
          <p:cNvPr id="331" name="Shape 331"/>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noAutofit/>
          </a:bodyPr>
          <a:lstStyle/>
          <a:p>
            <a:pPr lvl="0"/>
            <a:r>
              <a:rPr lang="en-US" b="1" dirty="0"/>
              <a:t>H</a:t>
            </a:r>
            <a:r>
              <a:rPr lang="en-US" b="1" dirty="0" smtClean="0"/>
              <a:t>alf-edge </a:t>
            </a:r>
            <a:r>
              <a:rPr lang="en-US" b="1" dirty="0"/>
              <a:t>data structure</a:t>
            </a:r>
            <a:endParaRPr dirty="0"/>
          </a:p>
        </p:txBody>
      </p:sp>
      <p:sp>
        <p:nvSpPr>
          <p:cNvPr id="333" name="Shape 333"/>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8</a:t>
            </a:fld>
            <a:endParaRPr/>
          </a:p>
        </p:txBody>
      </p:sp>
      <p:sp>
        <p:nvSpPr>
          <p:cNvPr id="3" name="TextBox 2"/>
          <p:cNvSpPr txBox="1"/>
          <p:nvPr/>
        </p:nvSpPr>
        <p:spPr>
          <a:xfrm>
            <a:off x="6317297" y="1282140"/>
            <a:ext cx="651140" cy="307777"/>
          </a:xfrm>
          <a:prstGeom prst="rect">
            <a:avLst/>
          </a:prstGeom>
          <a:noFill/>
        </p:spPr>
        <p:txBody>
          <a:bodyPr wrap="none" rtlCol="0">
            <a:spAutoFit/>
          </a:bodyPr>
          <a:lstStyle/>
          <a:p>
            <a:r>
              <a:rPr lang="en-US" dirty="0" smtClean="0">
                <a:solidFill>
                  <a:schemeClr val="bg1"/>
                </a:solidFill>
                <a:latin typeface="Nixie One" panose="020B0604020202020204" charset="0"/>
              </a:rPr>
              <a:t>Fig. 3</a:t>
            </a:r>
          </a:p>
        </p:txBody>
      </p:sp>
      <p:pic>
        <p:nvPicPr>
          <p:cNvPr id="10" name="Picture 9" descr="half edge"/>
          <p:cNvPicPr/>
          <p:nvPr/>
        </p:nvPicPr>
        <p:blipFill>
          <a:blip r:embed="rId3">
            <a:extLst>
              <a:ext uri="{28A0092B-C50C-407E-A947-70E740481C1C}">
                <a14:useLocalDpi xmlns:a14="http://schemas.microsoft.com/office/drawing/2010/main" val="0"/>
              </a:ext>
            </a:extLst>
          </a:blip>
          <a:srcRect/>
          <a:stretch>
            <a:fillRect/>
          </a:stretch>
        </p:blipFill>
        <p:spPr bwMode="auto">
          <a:xfrm>
            <a:off x="5164587" y="1724257"/>
            <a:ext cx="2956560" cy="27584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42679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ctrTitle"/>
          </p:nvPr>
        </p:nvSpPr>
        <p:spPr>
          <a:xfrm>
            <a:off x="1737600" y="1886431"/>
            <a:ext cx="56688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b="1" dirty="0">
                <a:solidFill>
                  <a:srgbClr val="6D9EEB"/>
                </a:solidFill>
              </a:rPr>
              <a:t>3</a:t>
            </a:r>
            <a:r>
              <a:rPr lang="en" sz="6000" b="1" dirty="0" smtClean="0">
                <a:solidFill>
                  <a:srgbClr val="6D9EEB"/>
                </a:solidFill>
              </a:rPr>
              <a:t>.</a:t>
            </a:r>
            <a:endParaRPr sz="6000" b="1" dirty="0">
              <a:solidFill>
                <a:srgbClr val="6D9EEB"/>
              </a:solidFill>
            </a:endParaRPr>
          </a:p>
          <a:p>
            <a:pPr lvl="0"/>
            <a:r>
              <a:rPr lang="en-US" b="1" dirty="0"/>
              <a:t>Project planning and monitoring</a:t>
            </a:r>
            <a:endParaRPr b="1" dirty="0"/>
          </a:p>
        </p:txBody>
      </p:sp>
      <p:sp>
        <p:nvSpPr>
          <p:cNvPr id="292" name="Shape 292"/>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2843209219"/>
      </p:ext>
    </p:extLst>
  </p:cSld>
  <p:clrMapOvr>
    <a:masterClrMapping/>
  </p:clrMapOvr>
  <p:timing>
    <p:tnLst>
      <p:par>
        <p:cTn id="1" dur="indefinite" restart="never" nodeType="tmRoot"/>
      </p:par>
    </p:tnLst>
  </p:timing>
</p:sld>
</file>

<file path=ppt/theme/theme1.xml><?xml version="1.0" encoding="utf-8"?>
<a:theme xmlns:a="http://schemas.openxmlformats.org/drawingml/2006/main" name="Hecat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829</TotalTime>
  <Words>2316</Words>
  <Application>Microsoft Office PowerPoint</Application>
  <PresentationFormat>On-screen Show (16:9)</PresentationFormat>
  <Paragraphs>308</Paragraphs>
  <Slides>53</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Calibri Light</vt:lpstr>
      <vt:lpstr>Arial</vt:lpstr>
      <vt:lpstr>Nixie One</vt:lpstr>
      <vt:lpstr>Calibri</vt:lpstr>
      <vt:lpstr>Inconsolata</vt:lpstr>
      <vt:lpstr>Hecate template</vt:lpstr>
      <vt:lpstr>3D Smooth Blending for subdivision surfaces </vt:lpstr>
      <vt:lpstr>1. Introduction</vt:lpstr>
      <vt:lpstr>Chapter 1: Introduction</vt:lpstr>
      <vt:lpstr>2. Background and Related Work</vt:lpstr>
      <vt:lpstr>PowerPoint Presentation</vt:lpstr>
      <vt:lpstr>Chaikins subdivision algorithm </vt:lpstr>
      <vt:lpstr>Chaikins subdivision algorithm </vt:lpstr>
      <vt:lpstr>Half-edge data structure</vt:lpstr>
      <vt:lpstr>3. Project planning and monitoring</vt:lpstr>
      <vt:lpstr>Functional Requirements</vt:lpstr>
      <vt:lpstr>Use Case Diagram</vt:lpstr>
      <vt:lpstr>4. Implementation</vt:lpstr>
      <vt:lpstr>Block Diagram</vt:lpstr>
      <vt:lpstr>Sub-division using Catmull–Clark surface</vt:lpstr>
      <vt:lpstr>There are three basic steps to subdividing a mesh of control-points. </vt:lpstr>
      <vt:lpstr>Sub-division: Step One</vt:lpstr>
      <vt:lpstr>Sub-division: Step Two</vt:lpstr>
      <vt:lpstr>Sub-division: Step Two</vt:lpstr>
      <vt:lpstr>Sub-division: Step Three</vt:lpstr>
      <vt:lpstr>Block Diagram</vt:lpstr>
      <vt:lpstr>Locating the blend region</vt:lpstr>
      <vt:lpstr>PowerPoint Presentation</vt:lpstr>
      <vt:lpstr>Locating the blend region</vt:lpstr>
      <vt:lpstr>Block Diagram</vt:lpstr>
      <vt:lpstr>Removing the blend region</vt:lpstr>
      <vt:lpstr>PowerPoint Presentation</vt:lpstr>
      <vt:lpstr>Removing the blend region</vt:lpstr>
      <vt:lpstr>Block Diagram</vt:lpstr>
      <vt:lpstr>Boundary smoothing</vt:lpstr>
      <vt:lpstr>PowerPoint Presentation</vt:lpstr>
      <vt:lpstr>Boundary Smoothing</vt:lpstr>
      <vt:lpstr>Boundary Smoothing</vt:lpstr>
      <vt:lpstr>Block Diagram</vt:lpstr>
      <vt:lpstr>Matching vertices</vt:lpstr>
      <vt:lpstr>Matching vertices</vt:lpstr>
      <vt:lpstr>Matching vertices</vt:lpstr>
      <vt:lpstr>Block Diagram</vt:lpstr>
      <vt:lpstr>Connecting base meshes</vt:lpstr>
      <vt:lpstr>PowerPoint Presentation</vt:lpstr>
      <vt:lpstr>Connecting base meshes</vt:lpstr>
      <vt:lpstr>PowerPoint Presentation</vt:lpstr>
      <vt:lpstr>Connecting base meshes</vt:lpstr>
      <vt:lpstr>Connecting base meshes</vt:lpstr>
      <vt:lpstr>Connecting base meshes</vt:lpstr>
      <vt:lpstr>5. Testing and Evaluation </vt:lpstr>
      <vt:lpstr>PowerPoint Presentation</vt:lpstr>
      <vt:lpstr>Weights</vt:lpstr>
      <vt:lpstr>PowerPoint Presentation</vt:lpstr>
      <vt:lpstr>PowerPoint Presentation</vt:lpstr>
      <vt:lpstr>PowerPoint Presentation</vt:lpstr>
      <vt:lpstr>6. Conclusion</vt:lpstr>
      <vt:lpstr>Connecting base meshes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Smooth Blending for subdivision surfaces </dc:title>
  <cp:lastModifiedBy>Yousef Hesham</cp:lastModifiedBy>
  <cp:revision>32</cp:revision>
  <dcterms:modified xsi:type="dcterms:W3CDTF">2018-06-27T08:22:09Z</dcterms:modified>
</cp:coreProperties>
</file>